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62" r:id="rId3"/>
    <p:sldId id="361" r:id="rId4"/>
    <p:sldId id="258" r:id="rId5"/>
    <p:sldId id="373" r:id="rId6"/>
    <p:sldId id="377" r:id="rId7"/>
    <p:sldId id="257" r:id="rId8"/>
    <p:sldId id="260" r:id="rId9"/>
    <p:sldId id="261" r:id="rId10"/>
    <p:sldId id="259" r:id="rId11"/>
    <p:sldId id="375" r:id="rId12"/>
    <p:sldId id="378" r:id="rId13"/>
    <p:sldId id="376" r:id="rId14"/>
    <p:sldId id="379" r:id="rId15"/>
    <p:sldId id="381" r:id="rId16"/>
    <p:sldId id="382" r:id="rId17"/>
    <p:sldId id="385" r:id="rId18"/>
    <p:sldId id="383" r:id="rId19"/>
    <p:sldId id="386" r:id="rId20"/>
    <p:sldId id="389" r:id="rId21"/>
    <p:sldId id="388" r:id="rId22"/>
    <p:sldId id="387" r:id="rId23"/>
    <p:sldId id="380" r:id="rId24"/>
    <p:sldId id="390" r:id="rId25"/>
    <p:sldId id="391" r:id="rId26"/>
  </p:sldIdLst>
  <p:sldSz cx="12192000" cy="6858000"/>
  <p:notesSz cx="6761163" cy="9942513"/>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097" autoAdjust="0"/>
  </p:normalViewPr>
  <p:slideViewPr>
    <p:cSldViewPr snapToGrid="0">
      <p:cViewPr>
        <p:scale>
          <a:sx n="92" d="100"/>
          <a:sy n="92" d="100"/>
        </p:scale>
        <p:origin x="-302" y="-29"/>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29837" cy="498852"/>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29761" y="0"/>
            <a:ext cx="2929837" cy="498852"/>
          </a:xfrm>
          <a:prstGeom prst="rect">
            <a:avLst/>
          </a:prstGeom>
        </p:spPr>
        <p:txBody>
          <a:bodyPr vert="horz" lIns="91440" tIns="45720" rIns="91440" bIns="45720" rtlCol="0"/>
          <a:lstStyle>
            <a:lvl1pPr algn="r">
              <a:defRPr sz="1200"/>
            </a:lvl1pPr>
          </a:lstStyle>
          <a:p>
            <a:fld id="{23EDBD29-9190-4F04-BDA9-0D77298BBC1B}" type="datetimeFigureOut">
              <a:rPr lang="hu-HU" smtClean="0"/>
              <a:t>2022. 10. 03.</a:t>
            </a:fld>
            <a:endParaRPr lang="hu-HU"/>
          </a:p>
        </p:txBody>
      </p:sp>
      <p:sp>
        <p:nvSpPr>
          <p:cNvPr id="4" name="Diakép helye 3"/>
          <p:cNvSpPr>
            <a:spLocks noGrp="1" noRot="1" noChangeAspect="1"/>
          </p:cNvSpPr>
          <p:nvPr>
            <p:ph type="sldImg" idx="2"/>
          </p:nvPr>
        </p:nvSpPr>
        <p:spPr>
          <a:xfrm>
            <a:off x="398463" y="1243013"/>
            <a:ext cx="5964237" cy="3355975"/>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76117" y="4784835"/>
            <a:ext cx="5408930" cy="3914864"/>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9443662"/>
            <a:ext cx="2929837" cy="498851"/>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29761" y="9443662"/>
            <a:ext cx="2929837" cy="498851"/>
          </a:xfrm>
          <a:prstGeom prst="rect">
            <a:avLst/>
          </a:prstGeom>
        </p:spPr>
        <p:txBody>
          <a:bodyPr vert="horz" lIns="91440" tIns="45720" rIns="91440" bIns="45720" rtlCol="0" anchor="b"/>
          <a:lstStyle>
            <a:lvl1pPr algn="r">
              <a:defRPr sz="1200"/>
            </a:lvl1pPr>
          </a:lstStyle>
          <a:p>
            <a:fld id="{ECE70F4D-481B-4196-B24D-F3F201DB51FB}" type="slidenum">
              <a:rPr lang="hu-HU" smtClean="0"/>
              <a:t>‹#›</a:t>
            </a:fld>
            <a:endParaRPr lang="hu-HU"/>
          </a:p>
        </p:txBody>
      </p:sp>
    </p:spTree>
    <p:extLst>
      <p:ext uri="{BB962C8B-B14F-4D97-AF65-F5344CB8AC3E}">
        <p14:creationId xmlns:p14="http://schemas.microsoft.com/office/powerpoint/2010/main" val="474914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Jobb oldalon, a képeken 5 olyan építőipari beruházás látható, amelyeket példaként fogunk használni az előadás során. A bal felső kivételével – amelyen egy piaci alapon megvalósuló, klasszikus lakóépület beruházás láható – a többi 4 kép mindegyikén közösségi célokat szolgáló, közösségi finanszírozással megvalósuló beruházásokat láthatunk.</a:t>
            </a:r>
          </a:p>
        </p:txBody>
      </p:sp>
      <p:sp>
        <p:nvSpPr>
          <p:cNvPr id="4" name="Dia számának helye 3"/>
          <p:cNvSpPr>
            <a:spLocks noGrp="1"/>
          </p:cNvSpPr>
          <p:nvPr>
            <p:ph type="sldNum" sz="quarter" idx="5"/>
          </p:nvPr>
        </p:nvSpPr>
        <p:spPr/>
        <p:txBody>
          <a:bodyPr/>
          <a:lstStyle/>
          <a:p>
            <a:fld id="{ECE70F4D-481B-4196-B24D-F3F201DB51FB}" type="slidenum">
              <a:rPr lang="hu-HU" smtClean="0"/>
              <a:t>1</a:t>
            </a:fld>
            <a:endParaRPr lang="hu-HU"/>
          </a:p>
        </p:txBody>
      </p:sp>
    </p:spTree>
    <p:extLst>
      <p:ext uri="{BB962C8B-B14F-4D97-AF65-F5344CB8AC3E}">
        <p14:creationId xmlns:p14="http://schemas.microsoft.com/office/powerpoint/2010/main" val="3235389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Mindennek van pénzügyi és társadalmi vetülete is!</a:t>
            </a:r>
          </a:p>
          <a:p>
            <a:r>
              <a:rPr lang="hu-HU" dirty="0"/>
              <a:t>Pl. a családi házunknak is bizonyára értelmezhető a társadalmi értéke, de ált. kevésbé hangsúlyos ez a nézőpont.</a:t>
            </a:r>
          </a:p>
          <a:p>
            <a:r>
              <a:rPr lang="hu-HU" dirty="0"/>
              <a:t>Hasonlóan: egy kerékpárút piaci értéke lényegében értelmezhetetlen, pénzügyi mutatói negatívak, 1 alattiak; így merülhet fel, hogy vajon társadalmi szempontból hatékony lehet-e mégis a beruházás?</a:t>
            </a:r>
          </a:p>
          <a:p>
            <a:endParaRPr lang="hu-HU" dirty="0"/>
          </a:p>
          <a:p>
            <a:r>
              <a:rPr lang="hu-HU" dirty="0"/>
              <a:t>ÉRTÉK – pénzügyi/piaci érték </a:t>
            </a:r>
            <a:r>
              <a:rPr lang="hu-HU" dirty="0" err="1"/>
              <a:t>vs</a:t>
            </a:r>
            <a:r>
              <a:rPr lang="hu-HU" dirty="0"/>
              <a:t>. TÁRSADALMI érték</a:t>
            </a:r>
          </a:p>
        </p:txBody>
      </p:sp>
      <p:sp>
        <p:nvSpPr>
          <p:cNvPr id="4" name="Dia számának helye 3"/>
          <p:cNvSpPr>
            <a:spLocks noGrp="1"/>
          </p:cNvSpPr>
          <p:nvPr>
            <p:ph type="sldNum" sz="quarter" idx="5"/>
          </p:nvPr>
        </p:nvSpPr>
        <p:spPr/>
        <p:txBody>
          <a:bodyPr/>
          <a:lstStyle/>
          <a:p>
            <a:fld id="{D69357F7-A283-45C1-9BAA-D757DDED0277}" type="slidenum">
              <a:rPr lang="hu-HU" smtClean="0"/>
              <a:t>13</a:t>
            </a:fld>
            <a:endParaRPr lang="hu-HU"/>
          </a:p>
        </p:txBody>
      </p:sp>
    </p:spTree>
    <p:extLst>
      <p:ext uri="{BB962C8B-B14F-4D97-AF65-F5344CB8AC3E}">
        <p14:creationId xmlns:p14="http://schemas.microsoft.com/office/powerpoint/2010/main" val="13192958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Mindennek van pénzügyi és társadalmi vetülete is!</a:t>
            </a:r>
          </a:p>
          <a:p>
            <a:pPr marL="0" marR="0" lvl="0" indent="0" algn="l" defTabSz="914400" rtl="0" eaLnBrk="1" fontAlgn="auto" latinLnBrk="0" hangingPunct="1">
              <a:lnSpc>
                <a:spcPct val="100000"/>
              </a:lnSpc>
              <a:spcBef>
                <a:spcPts val="0"/>
              </a:spcBef>
              <a:spcAft>
                <a:spcPts val="0"/>
              </a:spcAft>
              <a:buClrTx/>
              <a:buSzTx/>
              <a:buFontTx/>
              <a:buNone/>
              <a:tabLst/>
              <a:defRPr/>
            </a:pPr>
            <a:r>
              <a:rPr lang="hu-HU" sz="1200" dirty="0">
                <a:latin typeface="Lora" pitchFamily="2" charset="-18"/>
              </a:rPr>
              <a:t>Az egyéni jól(l)étre, így a társadalomra gyakorolt aggregált hatás lehet pozitív és negatív is.</a:t>
            </a:r>
          </a:p>
          <a:p>
            <a:endParaRPr lang="hu-HU" dirty="0"/>
          </a:p>
          <a:p>
            <a:endParaRPr lang="hu-HU" dirty="0"/>
          </a:p>
        </p:txBody>
      </p:sp>
      <p:sp>
        <p:nvSpPr>
          <p:cNvPr id="4" name="Dia számának helye 3"/>
          <p:cNvSpPr>
            <a:spLocks noGrp="1"/>
          </p:cNvSpPr>
          <p:nvPr>
            <p:ph type="sldNum" sz="quarter" idx="5"/>
          </p:nvPr>
        </p:nvSpPr>
        <p:spPr/>
        <p:txBody>
          <a:bodyPr/>
          <a:lstStyle/>
          <a:p>
            <a:fld id="{D69357F7-A283-45C1-9BAA-D757DDED0277}" type="slidenum">
              <a:rPr lang="hu-HU" smtClean="0"/>
              <a:t>14</a:t>
            </a:fld>
            <a:endParaRPr lang="hu-HU"/>
          </a:p>
        </p:txBody>
      </p:sp>
    </p:spTree>
    <p:extLst>
      <p:ext uri="{BB962C8B-B14F-4D97-AF65-F5344CB8AC3E}">
        <p14:creationId xmlns:p14="http://schemas.microsoft.com/office/powerpoint/2010/main" val="4023987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D69357F7-A283-45C1-9BAA-D757DDED0277}" type="slidenum">
              <a:rPr lang="hu-HU" smtClean="0"/>
              <a:t>15</a:t>
            </a:fld>
            <a:endParaRPr lang="hu-HU"/>
          </a:p>
        </p:txBody>
      </p:sp>
    </p:spTree>
    <p:extLst>
      <p:ext uri="{BB962C8B-B14F-4D97-AF65-F5344CB8AC3E}">
        <p14:creationId xmlns:p14="http://schemas.microsoft.com/office/powerpoint/2010/main" val="1092642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D69357F7-A283-45C1-9BAA-D757DDED0277}" type="slidenum">
              <a:rPr lang="hu-HU" smtClean="0"/>
              <a:t>16</a:t>
            </a:fld>
            <a:endParaRPr lang="hu-HU"/>
          </a:p>
        </p:txBody>
      </p:sp>
    </p:spTree>
    <p:extLst>
      <p:ext uri="{BB962C8B-B14F-4D97-AF65-F5344CB8AC3E}">
        <p14:creationId xmlns:p14="http://schemas.microsoft.com/office/powerpoint/2010/main" val="3336329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D69357F7-A283-45C1-9BAA-D757DDED0277}" type="slidenum">
              <a:rPr lang="hu-HU" smtClean="0"/>
              <a:t>17</a:t>
            </a:fld>
            <a:endParaRPr lang="hu-HU"/>
          </a:p>
        </p:txBody>
      </p:sp>
    </p:spTree>
    <p:extLst>
      <p:ext uri="{BB962C8B-B14F-4D97-AF65-F5344CB8AC3E}">
        <p14:creationId xmlns:p14="http://schemas.microsoft.com/office/powerpoint/2010/main" val="53916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D69357F7-A283-45C1-9BAA-D757DDED0277}" type="slidenum">
              <a:rPr lang="hu-HU" smtClean="0"/>
              <a:t>18</a:t>
            </a:fld>
            <a:endParaRPr lang="hu-HU"/>
          </a:p>
        </p:txBody>
      </p:sp>
    </p:spTree>
    <p:extLst>
      <p:ext uri="{BB962C8B-B14F-4D97-AF65-F5344CB8AC3E}">
        <p14:creationId xmlns:p14="http://schemas.microsoft.com/office/powerpoint/2010/main" val="2437524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D69357F7-A283-45C1-9BAA-D757DDED0277}" type="slidenum">
              <a:rPr lang="hu-HU" smtClean="0"/>
              <a:t>19</a:t>
            </a:fld>
            <a:endParaRPr lang="hu-HU"/>
          </a:p>
        </p:txBody>
      </p:sp>
    </p:spTree>
    <p:extLst>
      <p:ext uri="{BB962C8B-B14F-4D97-AF65-F5344CB8AC3E}">
        <p14:creationId xmlns:p14="http://schemas.microsoft.com/office/powerpoint/2010/main" val="2688655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Hasonló példa uszodáról: Vörös T. (2017, p.104.)</a:t>
            </a:r>
          </a:p>
        </p:txBody>
      </p:sp>
      <p:sp>
        <p:nvSpPr>
          <p:cNvPr id="4" name="Dia számának helye 3"/>
          <p:cNvSpPr>
            <a:spLocks noGrp="1"/>
          </p:cNvSpPr>
          <p:nvPr>
            <p:ph type="sldNum" sz="quarter" idx="5"/>
          </p:nvPr>
        </p:nvSpPr>
        <p:spPr/>
        <p:txBody>
          <a:bodyPr/>
          <a:lstStyle/>
          <a:p>
            <a:fld id="{D69357F7-A283-45C1-9BAA-D757DDED0277}" type="slidenum">
              <a:rPr lang="hu-HU" smtClean="0"/>
              <a:t>20</a:t>
            </a:fld>
            <a:endParaRPr lang="hu-HU"/>
          </a:p>
        </p:txBody>
      </p:sp>
    </p:spTree>
    <p:extLst>
      <p:ext uri="{BB962C8B-B14F-4D97-AF65-F5344CB8AC3E}">
        <p14:creationId xmlns:p14="http://schemas.microsoft.com/office/powerpoint/2010/main" val="25915795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D69357F7-A283-45C1-9BAA-D757DDED0277}" type="slidenum">
              <a:rPr lang="hu-HU" smtClean="0"/>
              <a:t>21</a:t>
            </a:fld>
            <a:endParaRPr lang="hu-HU"/>
          </a:p>
        </p:txBody>
      </p:sp>
    </p:spTree>
    <p:extLst>
      <p:ext uri="{BB962C8B-B14F-4D97-AF65-F5344CB8AC3E}">
        <p14:creationId xmlns:p14="http://schemas.microsoft.com/office/powerpoint/2010/main" val="40346127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D69357F7-A283-45C1-9BAA-D757DDED0277}" type="slidenum">
              <a:rPr lang="hu-HU" smtClean="0"/>
              <a:t>22</a:t>
            </a:fld>
            <a:endParaRPr lang="hu-HU"/>
          </a:p>
        </p:txBody>
      </p:sp>
    </p:spTree>
    <p:extLst>
      <p:ext uri="{BB962C8B-B14F-4D97-AF65-F5344CB8AC3E}">
        <p14:creationId xmlns:p14="http://schemas.microsoft.com/office/powerpoint/2010/main" val="1249172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a:t>Az előadásban elsőként a piaci alapú és a közösségi beruházások értékelési szemlélete közötti különbségeket járjuk körül - a már említett példaprojektek segítségével.</a:t>
            </a:r>
          </a:p>
          <a:p>
            <a:r>
              <a:rPr lang="hu-HU"/>
              <a:t>Ezzel párhuzamosan, illetve ezt követően ismerkedünk meg a pénzügyi és a társadalmi költség-haszon elemzés közötti különbséggel.</a:t>
            </a:r>
          </a:p>
          <a:p>
            <a:r>
              <a:rPr lang="hu-HU"/>
              <a:t>Majd az előadás címéből adódóan utóbbihoz kapcsolódóan mélyülünk el néhány módszertani kérdésben, a társadalmi érték meghatározását szem előtt tartva.</a:t>
            </a:r>
            <a:endParaRPr lang="hu-HU" dirty="0"/>
          </a:p>
        </p:txBody>
      </p:sp>
      <p:sp>
        <p:nvSpPr>
          <p:cNvPr id="4" name="Dia számának helye 3"/>
          <p:cNvSpPr>
            <a:spLocks noGrp="1"/>
          </p:cNvSpPr>
          <p:nvPr>
            <p:ph type="sldNum" sz="quarter" idx="5"/>
          </p:nvPr>
        </p:nvSpPr>
        <p:spPr/>
        <p:txBody>
          <a:bodyPr/>
          <a:lstStyle/>
          <a:p>
            <a:fld id="{ECE70F4D-481B-4196-B24D-F3F201DB51FB}" type="slidenum">
              <a:rPr lang="hu-HU" smtClean="0"/>
              <a:t>2</a:t>
            </a:fld>
            <a:endParaRPr lang="hu-HU"/>
          </a:p>
        </p:txBody>
      </p:sp>
    </p:spTree>
    <p:extLst>
      <p:ext uri="{BB962C8B-B14F-4D97-AF65-F5344CB8AC3E}">
        <p14:creationId xmlns:p14="http://schemas.microsoft.com/office/powerpoint/2010/main" val="14545280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ECE70F4D-481B-4196-B24D-F3F201DB51FB}" type="slidenum">
              <a:rPr lang="hu-HU" smtClean="0"/>
              <a:t>23</a:t>
            </a:fld>
            <a:endParaRPr lang="hu-HU"/>
          </a:p>
        </p:txBody>
      </p:sp>
    </p:spTree>
    <p:extLst>
      <p:ext uri="{BB962C8B-B14F-4D97-AF65-F5344CB8AC3E}">
        <p14:creationId xmlns:p14="http://schemas.microsoft.com/office/powerpoint/2010/main" val="4456576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ECE70F4D-481B-4196-B24D-F3F201DB51FB}" type="slidenum">
              <a:rPr lang="hu-HU" smtClean="0"/>
              <a:t>25</a:t>
            </a:fld>
            <a:endParaRPr lang="hu-HU"/>
          </a:p>
        </p:txBody>
      </p:sp>
    </p:spTree>
    <p:extLst>
      <p:ext uri="{BB962C8B-B14F-4D97-AF65-F5344CB8AC3E}">
        <p14:creationId xmlns:p14="http://schemas.microsoft.com/office/powerpoint/2010/main" val="3347519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Egy piaci alapon szerveződő és megvalósuló beruházás esetén értelemszerűen a befektetett tőke </a:t>
            </a:r>
            <a:r>
              <a:rPr lang="hu-HU" b="1" dirty="0"/>
              <a:t>megtérülése</a:t>
            </a:r>
            <a:r>
              <a:rPr lang="hu-HU" dirty="0"/>
              <a:t> lebeg a szemünk előtt. Tehát jó esetben az </a:t>
            </a:r>
            <a:r>
              <a:rPr lang="hu-HU" b="1" dirty="0"/>
              <a:t>ábrán zölddel jelölt területegységekkel </a:t>
            </a:r>
            <a:r>
              <a:rPr lang="hu-HU" dirty="0"/>
              <a:t>reprezentált működési bevételek diszkontált jelenértéke meghaladja a </a:t>
            </a:r>
            <a:r>
              <a:rPr lang="hu-HU" b="1" dirty="0"/>
              <a:t>pirossal jelölt költséghalmaz </a:t>
            </a:r>
            <a:r>
              <a:rPr lang="hu-HU" dirty="0"/>
              <a:t>diszkontálással kapott jelenértékét adott intervallumra vonatkozóan.</a:t>
            </a:r>
          </a:p>
          <a:p>
            <a:endParaRPr lang="hu-HU" dirty="0"/>
          </a:p>
          <a:p>
            <a:r>
              <a:rPr lang="hu-HU" dirty="0"/>
              <a:t>Elképzelhető, hogy furcsának hat a függőleges tengelyen szereplő kifejezéseknél </a:t>
            </a:r>
            <a:r>
              <a:rPr lang="hu-HU" b="1" dirty="0"/>
              <a:t>a „pénzügyi” szó</a:t>
            </a:r>
            <a:r>
              <a:rPr lang="hu-HU" dirty="0"/>
              <a:t>, mint jelző használata a bevétel és költség szavak előtt.</a:t>
            </a:r>
          </a:p>
          <a:p>
            <a:r>
              <a:rPr lang="hu-HU" dirty="0"/>
              <a:t>Miért kerül oda a kifejezésbe az, hogy „pénzügyi”? A költség-haszon elemzés logikája miatt. Azért, mert hamarosan társadalmi szempontból is felrajzoljuk ezt az ábrát, és szükséges megkülönböztetnünk a piaci/pénzügyi értelemben vett költségeket és bevételeket a társadalmi szempontból készülő elemzés által figyelembe vett mennyiségektől.</a:t>
            </a:r>
          </a:p>
        </p:txBody>
      </p:sp>
      <p:sp>
        <p:nvSpPr>
          <p:cNvPr id="4" name="Dia számának helye 3"/>
          <p:cNvSpPr>
            <a:spLocks noGrp="1"/>
          </p:cNvSpPr>
          <p:nvPr>
            <p:ph type="sldNum" sz="quarter" idx="5"/>
          </p:nvPr>
        </p:nvSpPr>
        <p:spPr/>
        <p:txBody>
          <a:bodyPr/>
          <a:lstStyle/>
          <a:p>
            <a:fld id="{ECE70F4D-481B-4196-B24D-F3F201DB51FB}" type="slidenum">
              <a:rPr lang="hu-HU" smtClean="0"/>
              <a:t>3</a:t>
            </a:fld>
            <a:endParaRPr lang="hu-HU"/>
          </a:p>
        </p:txBody>
      </p:sp>
    </p:spTree>
    <p:extLst>
      <p:ext uri="{BB962C8B-B14F-4D97-AF65-F5344CB8AC3E}">
        <p14:creationId xmlns:p14="http://schemas.microsoft.com/office/powerpoint/2010/main" val="3571930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Hosszútávú bérleti konstrukció céljával, co-</a:t>
            </a:r>
            <a:r>
              <a:rPr lang="hu-HU" dirty="0" err="1"/>
              <a:t>living</a:t>
            </a:r>
            <a:r>
              <a:rPr lang="hu-HU" dirty="0"/>
              <a:t> rendszerrel, különböző közösségi használatú terekkel épített lakóépület.</a:t>
            </a:r>
          </a:p>
          <a:p>
            <a:r>
              <a:rPr lang="hu-HU" dirty="0"/>
              <a:t>https://www.brookplaceapartments.co.uk/</a:t>
            </a:r>
          </a:p>
          <a:p>
            <a:r>
              <a:rPr lang="hu-HU" dirty="0"/>
              <a:t>Ilyen jellegű, piaci alapon szerveződő ingatlanberuházás értelemszerűen </a:t>
            </a:r>
            <a:r>
              <a:rPr lang="hu-HU" b="1" dirty="0"/>
              <a:t>profitorientált</a:t>
            </a:r>
            <a:r>
              <a:rPr lang="hu-HU" dirty="0"/>
              <a:t> logikát feltételez</a:t>
            </a:r>
            <a:r>
              <a:rPr lang="hu-HU" b="1" dirty="0"/>
              <a:t>. </a:t>
            </a:r>
          </a:p>
          <a:p>
            <a:r>
              <a:rPr lang="hu-HU" b="1" dirty="0"/>
              <a:t>Pénzügyi tervezéskor a különböző műszaki változatok esetén </a:t>
            </a:r>
            <a:r>
              <a:rPr lang="hu-HU" dirty="0"/>
              <a:t>várható költségek és bevételek minél pontosabb becslése a feladat. Pénzügyi CBA készül. Általában nem, vagy kismértékben foglalkozik mélyebben a beruházó </a:t>
            </a:r>
            <a:r>
              <a:rPr lang="hu-HU" b="1" dirty="0"/>
              <a:t>a projekt társadalmi mellékhatásaival</a:t>
            </a:r>
            <a:r>
              <a:rPr lang="hu-HU" dirty="0"/>
              <a:t>, legalábbis azokkal, amelyek költsége vagy haszna nem nála realizálódik. Elképzelhető ilyen vizsgálat, de nem ez a jellemző.</a:t>
            </a:r>
          </a:p>
        </p:txBody>
      </p:sp>
      <p:sp>
        <p:nvSpPr>
          <p:cNvPr id="4" name="Dia számának helye 3"/>
          <p:cNvSpPr>
            <a:spLocks noGrp="1"/>
          </p:cNvSpPr>
          <p:nvPr>
            <p:ph type="sldNum" sz="quarter" idx="5"/>
          </p:nvPr>
        </p:nvSpPr>
        <p:spPr/>
        <p:txBody>
          <a:bodyPr/>
          <a:lstStyle/>
          <a:p>
            <a:fld id="{ECE70F4D-481B-4196-B24D-F3F201DB51FB}" type="slidenum">
              <a:rPr lang="hu-HU" smtClean="0"/>
              <a:t>4</a:t>
            </a:fld>
            <a:endParaRPr lang="hu-HU"/>
          </a:p>
        </p:txBody>
      </p:sp>
    </p:spTree>
    <p:extLst>
      <p:ext uri="{BB962C8B-B14F-4D97-AF65-F5344CB8AC3E}">
        <p14:creationId xmlns:p14="http://schemas.microsoft.com/office/powerpoint/2010/main" val="4040892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a:p>
            <a:endParaRPr lang="hu-HU" dirty="0"/>
          </a:p>
        </p:txBody>
      </p:sp>
      <p:sp>
        <p:nvSpPr>
          <p:cNvPr id="4" name="Dia számának helye 3"/>
          <p:cNvSpPr>
            <a:spLocks noGrp="1"/>
          </p:cNvSpPr>
          <p:nvPr>
            <p:ph type="sldNum" sz="quarter" idx="5"/>
          </p:nvPr>
        </p:nvSpPr>
        <p:spPr/>
        <p:txBody>
          <a:bodyPr/>
          <a:lstStyle/>
          <a:p>
            <a:fld id="{D69357F7-A283-45C1-9BAA-D757DDED0277}" type="slidenum">
              <a:rPr lang="hu-HU" smtClean="0"/>
              <a:t>5</a:t>
            </a:fld>
            <a:endParaRPr lang="hu-HU"/>
          </a:p>
        </p:txBody>
      </p:sp>
    </p:spTree>
    <p:extLst>
      <p:ext uri="{BB962C8B-B14F-4D97-AF65-F5344CB8AC3E}">
        <p14:creationId xmlns:p14="http://schemas.microsoft.com/office/powerpoint/2010/main" val="2299524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A közösségi célt szolgáló, részben/vagy egészben közösségi finanszírozással megvalósuló beruházások esetében is </a:t>
            </a:r>
            <a:r>
              <a:rPr lang="hu-HU" b="1" dirty="0"/>
              <a:t>készíthető és kell is, hogy készüljön</a:t>
            </a:r>
            <a:r>
              <a:rPr lang="hu-HU" dirty="0"/>
              <a:t>, az előzőekben bemutatott, pénzügyi szempontú elemzés. </a:t>
            </a:r>
            <a:r>
              <a:rPr lang="hu-HU" b="1" dirty="0"/>
              <a:t>Előző példával szemben azonban, ezen projekteknek ált. alapvető sajátossága, hogy csupán piaci mechanizmusok eredményeként nem jönnének létre, </a:t>
            </a:r>
            <a:r>
              <a:rPr lang="hu-HU" dirty="0"/>
              <a:t>mivel működtetésük veszteséges. Senki sem jótékonysági intézmény, megtakarított pénzegységeinket jóval inkább fektetnénk az előző projektbe, mint mondjuk egy vasútvonal, egy kerékpárút vagy uszoda fejlesztésébe. Bizonyos, pénzügyi értelemben egyébként deficites beruházások megvalósítása </a:t>
            </a:r>
            <a:r>
              <a:rPr lang="hu-HU" b="1" dirty="0"/>
              <a:t>társadalmi szempontból mégis kívánatos, mivel összességében jobb állapotba kerülhet a társadalom egésze a projekt megvalósulása esetén, mint </a:t>
            </a:r>
            <a:r>
              <a:rPr lang="hu-HU" b="1" dirty="0" err="1"/>
              <a:t>nélküle</a:t>
            </a:r>
            <a:r>
              <a:rPr lang="hu-HU" b="1" dirty="0"/>
              <a:t>. Érdemes lehet kollektíve elszenvedni egy nagyobb költséget akkor, ha az egyének szintjén létrejövő megtakarítások, pozitív mellékhatások értékének összessége azt meghaladja. Abban bízunk a közösségi közlekedés szervezésekor vagy az uszoda megvalósításakor, hogy jobb helyzetbe kerül általuk a társadalom.</a:t>
            </a:r>
          </a:p>
          <a:p>
            <a:endParaRPr lang="hu-HU" dirty="0"/>
          </a:p>
          <a:p>
            <a:r>
              <a:rPr lang="hu-HU" dirty="0"/>
              <a:t>A társadalom tagjainak jólléti állapotát próbáljuk jellemezni a különböző ún. társadalmi hasznokkal. Ezekkel állítjuk szembe a társadalmi költségeket.</a:t>
            </a:r>
          </a:p>
          <a:p>
            <a:r>
              <a:rPr lang="hu-HU" dirty="0"/>
              <a:t>Nézzünk példákat társadalmi haszonra!</a:t>
            </a:r>
          </a:p>
        </p:txBody>
      </p:sp>
      <p:sp>
        <p:nvSpPr>
          <p:cNvPr id="4" name="Dia számának helye 3"/>
          <p:cNvSpPr>
            <a:spLocks noGrp="1"/>
          </p:cNvSpPr>
          <p:nvPr>
            <p:ph type="sldNum" sz="quarter" idx="5"/>
          </p:nvPr>
        </p:nvSpPr>
        <p:spPr/>
        <p:txBody>
          <a:bodyPr/>
          <a:lstStyle/>
          <a:p>
            <a:fld id="{ECE70F4D-481B-4196-B24D-F3F201DB51FB}" type="slidenum">
              <a:rPr lang="hu-HU" smtClean="0"/>
              <a:t>6</a:t>
            </a:fld>
            <a:endParaRPr lang="hu-HU"/>
          </a:p>
        </p:txBody>
      </p:sp>
    </p:spTree>
    <p:extLst>
      <p:ext uri="{BB962C8B-B14F-4D97-AF65-F5344CB8AC3E}">
        <p14:creationId xmlns:p14="http://schemas.microsoft.com/office/powerpoint/2010/main" val="1825254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29-es vasútvonal</a:t>
            </a:r>
          </a:p>
        </p:txBody>
      </p:sp>
      <p:sp>
        <p:nvSpPr>
          <p:cNvPr id="4" name="Dia számának helye 3"/>
          <p:cNvSpPr>
            <a:spLocks noGrp="1"/>
          </p:cNvSpPr>
          <p:nvPr>
            <p:ph type="sldNum" sz="quarter" idx="5"/>
          </p:nvPr>
        </p:nvSpPr>
        <p:spPr/>
        <p:txBody>
          <a:bodyPr/>
          <a:lstStyle/>
          <a:p>
            <a:fld id="{ECE70F4D-481B-4196-B24D-F3F201DB51FB}" type="slidenum">
              <a:rPr lang="hu-HU" smtClean="0"/>
              <a:t>7</a:t>
            </a:fld>
            <a:endParaRPr lang="hu-HU"/>
          </a:p>
        </p:txBody>
      </p:sp>
    </p:spTree>
    <p:extLst>
      <p:ext uri="{BB962C8B-B14F-4D97-AF65-F5344CB8AC3E}">
        <p14:creationId xmlns:p14="http://schemas.microsoft.com/office/powerpoint/2010/main" val="3376644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a:p>
            <a:endParaRPr lang="hu-HU" dirty="0"/>
          </a:p>
        </p:txBody>
      </p:sp>
      <p:sp>
        <p:nvSpPr>
          <p:cNvPr id="4" name="Dia számának helye 3"/>
          <p:cNvSpPr>
            <a:spLocks noGrp="1"/>
          </p:cNvSpPr>
          <p:nvPr>
            <p:ph type="sldNum" sz="quarter" idx="5"/>
          </p:nvPr>
        </p:nvSpPr>
        <p:spPr/>
        <p:txBody>
          <a:bodyPr/>
          <a:lstStyle/>
          <a:p>
            <a:fld id="{D69357F7-A283-45C1-9BAA-D757DDED0277}" type="slidenum">
              <a:rPr lang="hu-HU" smtClean="0"/>
              <a:t>11</a:t>
            </a:fld>
            <a:endParaRPr lang="hu-HU"/>
          </a:p>
        </p:txBody>
      </p:sp>
    </p:spTree>
    <p:extLst>
      <p:ext uri="{BB962C8B-B14F-4D97-AF65-F5344CB8AC3E}">
        <p14:creationId xmlns:p14="http://schemas.microsoft.com/office/powerpoint/2010/main" val="3487261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D69357F7-A283-45C1-9BAA-D757DDED0277}" type="slidenum">
              <a:rPr lang="hu-HU" smtClean="0"/>
              <a:t>12</a:t>
            </a:fld>
            <a:endParaRPr lang="hu-HU"/>
          </a:p>
        </p:txBody>
      </p:sp>
    </p:spTree>
    <p:extLst>
      <p:ext uri="{BB962C8B-B14F-4D97-AF65-F5344CB8AC3E}">
        <p14:creationId xmlns:p14="http://schemas.microsoft.com/office/powerpoint/2010/main" val="10147100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A65A5342-F7D8-F9DC-1EA9-DCFF3067B129}"/>
              </a:ext>
            </a:extLst>
          </p:cNvPr>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a:extLst>
              <a:ext uri="{FF2B5EF4-FFF2-40B4-BE49-F238E27FC236}">
                <a16:creationId xmlns:a16="http://schemas.microsoft.com/office/drawing/2014/main" xmlns="" id="{BEA4D698-2AA3-E88E-DDA1-57574DFD2C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a:extLst>
              <a:ext uri="{FF2B5EF4-FFF2-40B4-BE49-F238E27FC236}">
                <a16:creationId xmlns:a16="http://schemas.microsoft.com/office/drawing/2014/main" xmlns="" id="{E9F3C8A0-AC36-3568-6CDB-56904AE824C6}"/>
              </a:ext>
            </a:extLst>
          </p:cNvPr>
          <p:cNvSpPr>
            <a:spLocks noGrp="1"/>
          </p:cNvSpPr>
          <p:nvPr>
            <p:ph type="dt" sz="half" idx="10"/>
          </p:nvPr>
        </p:nvSpPr>
        <p:spPr/>
        <p:txBody>
          <a:bodyPr/>
          <a:lstStyle/>
          <a:p>
            <a:fld id="{CF8201D8-5163-4CA6-8C3C-C974ADEEF8FB}" type="datetimeFigureOut">
              <a:rPr lang="hu-HU" smtClean="0"/>
              <a:t>2022. 10. 03.</a:t>
            </a:fld>
            <a:endParaRPr lang="hu-HU"/>
          </a:p>
        </p:txBody>
      </p:sp>
      <p:sp>
        <p:nvSpPr>
          <p:cNvPr id="5" name="Élőláb helye 4">
            <a:extLst>
              <a:ext uri="{FF2B5EF4-FFF2-40B4-BE49-F238E27FC236}">
                <a16:creationId xmlns:a16="http://schemas.microsoft.com/office/drawing/2014/main" xmlns="" id="{DCD77C01-D491-4F80-4E75-67DF1FB3F1D9}"/>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xmlns="" id="{4188CE92-9314-7724-1277-3B5BFFB34E2C}"/>
              </a:ext>
            </a:extLst>
          </p:cNvPr>
          <p:cNvSpPr>
            <a:spLocks noGrp="1"/>
          </p:cNvSpPr>
          <p:nvPr>
            <p:ph type="sldNum" sz="quarter" idx="12"/>
          </p:nvPr>
        </p:nvSpPr>
        <p:spPr/>
        <p:txBody>
          <a:bodyPr/>
          <a:lstStyle/>
          <a:p>
            <a:fld id="{825C2592-13FD-49D0-AF61-D1167F65F010}" type="slidenum">
              <a:rPr lang="hu-HU" smtClean="0"/>
              <a:t>‹#›</a:t>
            </a:fld>
            <a:endParaRPr lang="hu-HU"/>
          </a:p>
        </p:txBody>
      </p:sp>
    </p:spTree>
    <p:extLst>
      <p:ext uri="{BB962C8B-B14F-4D97-AF65-F5344CB8AC3E}">
        <p14:creationId xmlns:p14="http://schemas.microsoft.com/office/powerpoint/2010/main" val="827518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9D64DEF1-F8D1-58FC-D36D-BD8AA2802DD9}"/>
              </a:ext>
            </a:extLst>
          </p:cNvPr>
          <p:cNvSpPr>
            <a:spLocks noGrp="1"/>
          </p:cNvSpPr>
          <p:nvPr>
            <p:ph type="title"/>
          </p:nvPr>
        </p:nvSpPr>
        <p:spPr/>
        <p:txBody>
          <a:bodyPr/>
          <a:lstStyle/>
          <a:p>
            <a:r>
              <a:rPr lang="hu-HU"/>
              <a:t>Mintacím szerkesztése</a:t>
            </a:r>
          </a:p>
        </p:txBody>
      </p:sp>
      <p:sp>
        <p:nvSpPr>
          <p:cNvPr id="3" name="Függőleges szöveg helye 2">
            <a:extLst>
              <a:ext uri="{FF2B5EF4-FFF2-40B4-BE49-F238E27FC236}">
                <a16:creationId xmlns:a16="http://schemas.microsoft.com/office/drawing/2014/main" xmlns="" id="{1FA62099-29E0-E4A3-7006-347AA621BF8F}"/>
              </a:ext>
            </a:extLst>
          </p:cNvPr>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xmlns="" id="{9C2A2247-B04D-FA8F-D2AB-F215A253C785}"/>
              </a:ext>
            </a:extLst>
          </p:cNvPr>
          <p:cNvSpPr>
            <a:spLocks noGrp="1"/>
          </p:cNvSpPr>
          <p:nvPr>
            <p:ph type="dt" sz="half" idx="10"/>
          </p:nvPr>
        </p:nvSpPr>
        <p:spPr/>
        <p:txBody>
          <a:bodyPr/>
          <a:lstStyle/>
          <a:p>
            <a:fld id="{CF8201D8-5163-4CA6-8C3C-C974ADEEF8FB}" type="datetimeFigureOut">
              <a:rPr lang="hu-HU" smtClean="0"/>
              <a:t>2022. 10. 03.</a:t>
            </a:fld>
            <a:endParaRPr lang="hu-HU"/>
          </a:p>
        </p:txBody>
      </p:sp>
      <p:sp>
        <p:nvSpPr>
          <p:cNvPr id="5" name="Élőláb helye 4">
            <a:extLst>
              <a:ext uri="{FF2B5EF4-FFF2-40B4-BE49-F238E27FC236}">
                <a16:creationId xmlns:a16="http://schemas.microsoft.com/office/drawing/2014/main" xmlns="" id="{C537FBD5-929B-F4D3-DB53-6CA9E7EE52EA}"/>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xmlns="" id="{4D3269FF-6DAD-217C-10D6-C12DF50A1482}"/>
              </a:ext>
            </a:extLst>
          </p:cNvPr>
          <p:cNvSpPr>
            <a:spLocks noGrp="1"/>
          </p:cNvSpPr>
          <p:nvPr>
            <p:ph type="sldNum" sz="quarter" idx="12"/>
          </p:nvPr>
        </p:nvSpPr>
        <p:spPr/>
        <p:txBody>
          <a:bodyPr/>
          <a:lstStyle/>
          <a:p>
            <a:fld id="{825C2592-13FD-49D0-AF61-D1167F65F010}" type="slidenum">
              <a:rPr lang="hu-HU" smtClean="0"/>
              <a:t>‹#›</a:t>
            </a:fld>
            <a:endParaRPr lang="hu-HU"/>
          </a:p>
        </p:txBody>
      </p:sp>
    </p:spTree>
    <p:extLst>
      <p:ext uri="{BB962C8B-B14F-4D97-AF65-F5344CB8AC3E}">
        <p14:creationId xmlns:p14="http://schemas.microsoft.com/office/powerpoint/2010/main" val="1973535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a:extLst>
              <a:ext uri="{FF2B5EF4-FFF2-40B4-BE49-F238E27FC236}">
                <a16:creationId xmlns:a16="http://schemas.microsoft.com/office/drawing/2014/main" xmlns="" id="{7EE175D7-35AD-580F-EDD6-823E97827317}"/>
              </a:ext>
            </a:extLst>
          </p:cNvPr>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a:extLst>
              <a:ext uri="{FF2B5EF4-FFF2-40B4-BE49-F238E27FC236}">
                <a16:creationId xmlns:a16="http://schemas.microsoft.com/office/drawing/2014/main" xmlns="" id="{F0C7A275-BBD2-EF81-0938-4CC24EC55E93}"/>
              </a:ext>
            </a:extLst>
          </p:cNvPr>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xmlns="" id="{6BAFC6F0-E3B2-7C62-5B2A-65440BEF8C89}"/>
              </a:ext>
            </a:extLst>
          </p:cNvPr>
          <p:cNvSpPr>
            <a:spLocks noGrp="1"/>
          </p:cNvSpPr>
          <p:nvPr>
            <p:ph type="dt" sz="half" idx="10"/>
          </p:nvPr>
        </p:nvSpPr>
        <p:spPr/>
        <p:txBody>
          <a:bodyPr/>
          <a:lstStyle/>
          <a:p>
            <a:fld id="{CF8201D8-5163-4CA6-8C3C-C974ADEEF8FB}" type="datetimeFigureOut">
              <a:rPr lang="hu-HU" smtClean="0"/>
              <a:t>2022. 10. 03.</a:t>
            </a:fld>
            <a:endParaRPr lang="hu-HU"/>
          </a:p>
        </p:txBody>
      </p:sp>
      <p:sp>
        <p:nvSpPr>
          <p:cNvPr id="5" name="Élőláb helye 4">
            <a:extLst>
              <a:ext uri="{FF2B5EF4-FFF2-40B4-BE49-F238E27FC236}">
                <a16:creationId xmlns:a16="http://schemas.microsoft.com/office/drawing/2014/main" xmlns="" id="{8E8C989C-62C3-8615-E401-DD02D61E5952}"/>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xmlns="" id="{E763CBE9-FBFA-229D-4994-B6710C267169}"/>
              </a:ext>
            </a:extLst>
          </p:cNvPr>
          <p:cNvSpPr>
            <a:spLocks noGrp="1"/>
          </p:cNvSpPr>
          <p:nvPr>
            <p:ph type="sldNum" sz="quarter" idx="12"/>
          </p:nvPr>
        </p:nvSpPr>
        <p:spPr/>
        <p:txBody>
          <a:bodyPr/>
          <a:lstStyle/>
          <a:p>
            <a:fld id="{825C2592-13FD-49D0-AF61-D1167F65F010}" type="slidenum">
              <a:rPr lang="hu-HU" smtClean="0"/>
              <a:t>‹#›</a:t>
            </a:fld>
            <a:endParaRPr lang="hu-HU"/>
          </a:p>
        </p:txBody>
      </p:sp>
    </p:spTree>
    <p:extLst>
      <p:ext uri="{BB962C8B-B14F-4D97-AF65-F5344CB8AC3E}">
        <p14:creationId xmlns:p14="http://schemas.microsoft.com/office/powerpoint/2010/main" val="1928035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6B9DC040-A0E0-50B3-696E-122E82E7C45C}"/>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xmlns="" id="{674482DD-CB94-ED3E-C546-3BFF4A3D7E63}"/>
              </a:ext>
            </a:extLst>
          </p:cNvPr>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xmlns="" id="{ACAB9DC6-6B14-0FA9-1678-5D38AD1912B6}"/>
              </a:ext>
            </a:extLst>
          </p:cNvPr>
          <p:cNvSpPr>
            <a:spLocks noGrp="1"/>
          </p:cNvSpPr>
          <p:nvPr>
            <p:ph type="dt" sz="half" idx="10"/>
          </p:nvPr>
        </p:nvSpPr>
        <p:spPr/>
        <p:txBody>
          <a:bodyPr/>
          <a:lstStyle/>
          <a:p>
            <a:fld id="{CF8201D8-5163-4CA6-8C3C-C974ADEEF8FB}" type="datetimeFigureOut">
              <a:rPr lang="hu-HU" smtClean="0"/>
              <a:t>2022. 10. 03.</a:t>
            </a:fld>
            <a:endParaRPr lang="hu-HU"/>
          </a:p>
        </p:txBody>
      </p:sp>
      <p:sp>
        <p:nvSpPr>
          <p:cNvPr id="5" name="Élőláb helye 4">
            <a:extLst>
              <a:ext uri="{FF2B5EF4-FFF2-40B4-BE49-F238E27FC236}">
                <a16:creationId xmlns:a16="http://schemas.microsoft.com/office/drawing/2014/main" xmlns="" id="{859731C1-2767-D894-B238-D0EADC00633F}"/>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xmlns="" id="{A9B4A1A0-34F0-0D55-4DA4-E8BD44237FF4}"/>
              </a:ext>
            </a:extLst>
          </p:cNvPr>
          <p:cNvSpPr>
            <a:spLocks noGrp="1"/>
          </p:cNvSpPr>
          <p:nvPr>
            <p:ph type="sldNum" sz="quarter" idx="12"/>
          </p:nvPr>
        </p:nvSpPr>
        <p:spPr/>
        <p:txBody>
          <a:bodyPr/>
          <a:lstStyle/>
          <a:p>
            <a:fld id="{825C2592-13FD-49D0-AF61-D1167F65F010}" type="slidenum">
              <a:rPr lang="hu-HU" smtClean="0"/>
              <a:t>‹#›</a:t>
            </a:fld>
            <a:endParaRPr lang="hu-HU"/>
          </a:p>
        </p:txBody>
      </p:sp>
    </p:spTree>
    <p:extLst>
      <p:ext uri="{BB962C8B-B14F-4D97-AF65-F5344CB8AC3E}">
        <p14:creationId xmlns:p14="http://schemas.microsoft.com/office/powerpoint/2010/main" val="3355325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9E8DC11D-1B24-D26B-2C2E-E7228F911C7A}"/>
              </a:ext>
            </a:extLst>
          </p:cNvPr>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a:extLst>
              <a:ext uri="{FF2B5EF4-FFF2-40B4-BE49-F238E27FC236}">
                <a16:creationId xmlns:a16="http://schemas.microsoft.com/office/drawing/2014/main" xmlns="" id="{F7C2C496-001D-3B8D-6C4F-22592A83B3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átum helye 3">
            <a:extLst>
              <a:ext uri="{FF2B5EF4-FFF2-40B4-BE49-F238E27FC236}">
                <a16:creationId xmlns:a16="http://schemas.microsoft.com/office/drawing/2014/main" xmlns="" id="{C2056B65-25FB-B94F-EEF5-B429792A5BBC}"/>
              </a:ext>
            </a:extLst>
          </p:cNvPr>
          <p:cNvSpPr>
            <a:spLocks noGrp="1"/>
          </p:cNvSpPr>
          <p:nvPr>
            <p:ph type="dt" sz="half" idx="10"/>
          </p:nvPr>
        </p:nvSpPr>
        <p:spPr/>
        <p:txBody>
          <a:bodyPr/>
          <a:lstStyle/>
          <a:p>
            <a:fld id="{CF8201D8-5163-4CA6-8C3C-C974ADEEF8FB}" type="datetimeFigureOut">
              <a:rPr lang="hu-HU" smtClean="0"/>
              <a:t>2022. 10. 03.</a:t>
            </a:fld>
            <a:endParaRPr lang="hu-HU"/>
          </a:p>
        </p:txBody>
      </p:sp>
      <p:sp>
        <p:nvSpPr>
          <p:cNvPr id="5" name="Élőláb helye 4">
            <a:extLst>
              <a:ext uri="{FF2B5EF4-FFF2-40B4-BE49-F238E27FC236}">
                <a16:creationId xmlns:a16="http://schemas.microsoft.com/office/drawing/2014/main" xmlns="" id="{44F66390-F4D3-667A-A206-F3B3F2488F7D}"/>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xmlns="" id="{74D7FCB7-BB51-B6C7-FE3D-78087772D95E}"/>
              </a:ext>
            </a:extLst>
          </p:cNvPr>
          <p:cNvSpPr>
            <a:spLocks noGrp="1"/>
          </p:cNvSpPr>
          <p:nvPr>
            <p:ph type="sldNum" sz="quarter" idx="12"/>
          </p:nvPr>
        </p:nvSpPr>
        <p:spPr/>
        <p:txBody>
          <a:bodyPr/>
          <a:lstStyle/>
          <a:p>
            <a:fld id="{825C2592-13FD-49D0-AF61-D1167F65F010}" type="slidenum">
              <a:rPr lang="hu-HU" smtClean="0"/>
              <a:t>‹#›</a:t>
            </a:fld>
            <a:endParaRPr lang="hu-HU"/>
          </a:p>
        </p:txBody>
      </p:sp>
    </p:spTree>
    <p:extLst>
      <p:ext uri="{BB962C8B-B14F-4D97-AF65-F5344CB8AC3E}">
        <p14:creationId xmlns:p14="http://schemas.microsoft.com/office/powerpoint/2010/main" val="702409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D4FD105D-AC6C-C386-0941-AA77ADB5C1BF}"/>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xmlns="" id="{90CF5EEC-FDF6-3B85-3700-315AEDAC98D7}"/>
              </a:ext>
            </a:extLst>
          </p:cNvPr>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xmlns="" id="{FEB02351-B271-516C-00AA-8E5E66910F26}"/>
              </a:ext>
            </a:extLst>
          </p:cNvPr>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a:extLst>
              <a:ext uri="{FF2B5EF4-FFF2-40B4-BE49-F238E27FC236}">
                <a16:creationId xmlns:a16="http://schemas.microsoft.com/office/drawing/2014/main" xmlns="" id="{7E11CA1C-D44F-D9E7-64E1-361404CEB694}"/>
              </a:ext>
            </a:extLst>
          </p:cNvPr>
          <p:cNvSpPr>
            <a:spLocks noGrp="1"/>
          </p:cNvSpPr>
          <p:nvPr>
            <p:ph type="dt" sz="half" idx="10"/>
          </p:nvPr>
        </p:nvSpPr>
        <p:spPr/>
        <p:txBody>
          <a:bodyPr/>
          <a:lstStyle/>
          <a:p>
            <a:fld id="{CF8201D8-5163-4CA6-8C3C-C974ADEEF8FB}" type="datetimeFigureOut">
              <a:rPr lang="hu-HU" smtClean="0"/>
              <a:t>2022. 10. 03.</a:t>
            </a:fld>
            <a:endParaRPr lang="hu-HU"/>
          </a:p>
        </p:txBody>
      </p:sp>
      <p:sp>
        <p:nvSpPr>
          <p:cNvPr id="6" name="Élőláb helye 5">
            <a:extLst>
              <a:ext uri="{FF2B5EF4-FFF2-40B4-BE49-F238E27FC236}">
                <a16:creationId xmlns:a16="http://schemas.microsoft.com/office/drawing/2014/main" xmlns="" id="{252C134D-519C-82D4-9261-225F01029A14}"/>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xmlns="" id="{8E9C6F03-C6B8-6ACA-8F82-47555EE9839B}"/>
              </a:ext>
            </a:extLst>
          </p:cNvPr>
          <p:cNvSpPr>
            <a:spLocks noGrp="1"/>
          </p:cNvSpPr>
          <p:nvPr>
            <p:ph type="sldNum" sz="quarter" idx="12"/>
          </p:nvPr>
        </p:nvSpPr>
        <p:spPr/>
        <p:txBody>
          <a:bodyPr/>
          <a:lstStyle/>
          <a:p>
            <a:fld id="{825C2592-13FD-49D0-AF61-D1167F65F010}" type="slidenum">
              <a:rPr lang="hu-HU" smtClean="0"/>
              <a:t>‹#›</a:t>
            </a:fld>
            <a:endParaRPr lang="hu-HU"/>
          </a:p>
        </p:txBody>
      </p:sp>
    </p:spTree>
    <p:extLst>
      <p:ext uri="{BB962C8B-B14F-4D97-AF65-F5344CB8AC3E}">
        <p14:creationId xmlns:p14="http://schemas.microsoft.com/office/powerpoint/2010/main" val="4073321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5F836087-7133-EBAC-CD7A-D2942DEB31DD}"/>
              </a:ext>
            </a:extLst>
          </p:cNvPr>
          <p:cNvSpPr>
            <a:spLocks noGrp="1"/>
          </p:cNvSpPr>
          <p:nvPr>
            <p:ph type="title"/>
          </p:nvPr>
        </p:nvSpPr>
        <p:spPr>
          <a:xfrm>
            <a:off x="839788" y="365125"/>
            <a:ext cx="10515600" cy="1325563"/>
          </a:xfrm>
        </p:spPr>
        <p:txBody>
          <a:bodyPr/>
          <a:lstStyle/>
          <a:p>
            <a:r>
              <a:rPr lang="hu-HU"/>
              <a:t>Mintacím szerkesztése</a:t>
            </a:r>
          </a:p>
        </p:txBody>
      </p:sp>
      <p:sp>
        <p:nvSpPr>
          <p:cNvPr id="3" name="Szöveg helye 2">
            <a:extLst>
              <a:ext uri="{FF2B5EF4-FFF2-40B4-BE49-F238E27FC236}">
                <a16:creationId xmlns:a16="http://schemas.microsoft.com/office/drawing/2014/main" xmlns="" id="{B288D72B-2BC3-D3C3-C2EB-EC781F4D07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a:extLst>
              <a:ext uri="{FF2B5EF4-FFF2-40B4-BE49-F238E27FC236}">
                <a16:creationId xmlns:a16="http://schemas.microsoft.com/office/drawing/2014/main" xmlns="" id="{83BF9D1E-C16E-6F6B-15F1-0A3456674BB0}"/>
              </a:ext>
            </a:extLst>
          </p:cNvPr>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a:extLst>
              <a:ext uri="{FF2B5EF4-FFF2-40B4-BE49-F238E27FC236}">
                <a16:creationId xmlns:a16="http://schemas.microsoft.com/office/drawing/2014/main" xmlns="" id="{B7FE0BD9-54DC-95E7-7EB4-FA2C64F5AE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a:extLst>
              <a:ext uri="{FF2B5EF4-FFF2-40B4-BE49-F238E27FC236}">
                <a16:creationId xmlns:a16="http://schemas.microsoft.com/office/drawing/2014/main" xmlns="" id="{17B0641F-2CCE-C467-0AB0-8BD5EADF4D98}"/>
              </a:ext>
            </a:extLst>
          </p:cNvPr>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a:extLst>
              <a:ext uri="{FF2B5EF4-FFF2-40B4-BE49-F238E27FC236}">
                <a16:creationId xmlns:a16="http://schemas.microsoft.com/office/drawing/2014/main" xmlns="" id="{DD3EEADC-F2A1-4C40-24D4-3BA40846D2E5}"/>
              </a:ext>
            </a:extLst>
          </p:cNvPr>
          <p:cNvSpPr>
            <a:spLocks noGrp="1"/>
          </p:cNvSpPr>
          <p:nvPr>
            <p:ph type="dt" sz="half" idx="10"/>
          </p:nvPr>
        </p:nvSpPr>
        <p:spPr/>
        <p:txBody>
          <a:bodyPr/>
          <a:lstStyle/>
          <a:p>
            <a:fld id="{CF8201D8-5163-4CA6-8C3C-C974ADEEF8FB}" type="datetimeFigureOut">
              <a:rPr lang="hu-HU" smtClean="0"/>
              <a:t>2022. 10. 03.</a:t>
            </a:fld>
            <a:endParaRPr lang="hu-HU"/>
          </a:p>
        </p:txBody>
      </p:sp>
      <p:sp>
        <p:nvSpPr>
          <p:cNvPr id="8" name="Élőláb helye 7">
            <a:extLst>
              <a:ext uri="{FF2B5EF4-FFF2-40B4-BE49-F238E27FC236}">
                <a16:creationId xmlns:a16="http://schemas.microsoft.com/office/drawing/2014/main" xmlns="" id="{685B7D1E-CAC6-8201-8BB8-77ABB54FC09E}"/>
              </a:ext>
            </a:extLst>
          </p:cNvPr>
          <p:cNvSpPr>
            <a:spLocks noGrp="1"/>
          </p:cNvSpPr>
          <p:nvPr>
            <p:ph type="ftr" sz="quarter" idx="11"/>
          </p:nvPr>
        </p:nvSpPr>
        <p:spPr/>
        <p:txBody>
          <a:bodyPr/>
          <a:lstStyle/>
          <a:p>
            <a:endParaRPr lang="hu-HU"/>
          </a:p>
        </p:txBody>
      </p:sp>
      <p:sp>
        <p:nvSpPr>
          <p:cNvPr id="9" name="Dia számának helye 8">
            <a:extLst>
              <a:ext uri="{FF2B5EF4-FFF2-40B4-BE49-F238E27FC236}">
                <a16:creationId xmlns:a16="http://schemas.microsoft.com/office/drawing/2014/main" xmlns="" id="{FC5366DD-43AC-B129-B060-D3CE3CB28CA1}"/>
              </a:ext>
            </a:extLst>
          </p:cNvPr>
          <p:cNvSpPr>
            <a:spLocks noGrp="1"/>
          </p:cNvSpPr>
          <p:nvPr>
            <p:ph type="sldNum" sz="quarter" idx="12"/>
          </p:nvPr>
        </p:nvSpPr>
        <p:spPr/>
        <p:txBody>
          <a:bodyPr/>
          <a:lstStyle/>
          <a:p>
            <a:fld id="{825C2592-13FD-49D0-AF61-D1167F65F010}" type="slidenum">
              <a:rPr lang="hu-HU" smtClean="0"/>
              <a:t>‹#›</a:t>
            </a:fld>
            <a:endParaRPr lang="hu-HU"/>
          </a:p>
        </p:txBody>
      </p:sp>
    </p:spTree>
    <p:extLst>
      <p:ext uri="{BB962C8B-B14F-4D97-AF65-F5344CB8AC3E}">
        <p14:creationId xmlns:p14="http://schemas.microsoft.com/office/powerpoint/2010/main" val="1570784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F2F956F8-F5E8-C5BE-D90B-A4AC3D4BB1CB}"/>
              </a:ext>
            </a:extLst>
          </p:cNvPr>
          <p:cNvSpPr>
            <a:spLocks noGrp="1"/>
          </p:cNvSpPr>
          <p:nvPr>
            <p:ph type="title"/>
          </p:nvPr>
        </p:nvSpPr>
        <p:spPr/>
        <p:txBody>
          <a:bodyPr/>
          <a:lstStyle/>
          <a:p>
            <a:r>
              <a:rPr lang="hu-HU"/>
              <a:t>Mintacím szerkesztése</a:t>
            </a:r>
          </a:p>
        </p:txBody>
      </p:sp>
      <p:sp>
        <p:nvSpPr>
          <p:cNvPr id="3" name="Dátum helye 2">
            <a:extLst>
              <a:ext uri="{FF2B5EF4-FFF2-40B4-BE49-F238E27FC236}">
                <a16:creationId xmlns:a16="http://schemas.microsoft.com/office/drawing/2014/main" xmlns="" id="{61591602-61DD-37EC-4794-C43F9CD35CA1}"/>
              </a:ext>
            </a:extLst>
          </p:cNvPr>
          <p:cNvSpPr>
            <a:spLocks noGrp="1"/>
          </p:cNvSpPr>
          <p:nvPr>
            <p:ph type="dt" sz="half" idx="10"/>
          </p:nvPr>
        </p:nvSpPr>
        <p:spPr/>
        <p:txBody>
          <a:bodyPr/>
          <a:lstStyle/>
          <a:p>
            <a:fld id="{CF8201D8-5163-4CA6-8C3C-C974ADEEF8FB}" type="datetimeFigureOut">
              <a:rPr lang="hu-HU" smtClean="0"/>
              <a:t>2022. 10. 03.</a:t>
            </a:fld>
            <a:endParaRPr lang="hu-HU"/>
          </a:p>
        </p:txBody>
      </p:sp>
      <p:sp>
        <p:nvSpPr>
          <p:cNvPr id="4" name="Élőláb helye 3">
            <a:extLst>
              <a:ext uri="{FF2B5EF4-FFF2-40B4-BE49-F238E27FC236}">
                <a16:creationId xmlns:a16="http://schemas.microsoft.com/office/drawing/2014/main" xmlns="" id="{E67D8B86-96F5-CEB9-AA8C-D39F673A10DE}"/>
              </a:ext>
            </a:extLst>
          </p:cNvPr>
          <p:cNvSpPr>
            <a:spLocks noGrp="1"/>
          </p:cNvSpPr>
          <p:nvPr>
            <p:ph type="ftr" sz="quarter" idx="11"/>
          </p:nvPr>
        </p:nvSpPr>
        <p:spPr/>
        <p:txBody>
          <a:bodyPr/>
          <a:lstStyle/>
          <a:p>
            <a:endParaRPr lang="hu-HU"/>
          </a:p>
        </p:txBody>
      </p:sp>
      <p:sp>
        <p:nvSpPr>
          <p:cNvPr id="5" name="Dia számának helye 4">
            <a:extLst>
              <a:ext uri="{FF2B5EF4-FFF2-40B4-BE49-F238E27FC236}">
                <a16:creationId xmlns:a16="http://schemas.microsoft.com/office/drawing/2014/main" xmlns="" id="{978BBE41-0DC8-8D64-D6B4-D10FB95128B6}"/>
              </a:ext>
            </a:extLst>
          </p:cNvPr>
          <p:cNvSpPr>
            <a:spLocks noGrp="1"/>
          </p:cNvSpPr>
          <p:nvPr>
            <p:ph type="sldNum" sz="quarter" idx="12"/>
          </p:nvPr>
        </p:nvSpPr>
        <p:spPr/>
        <p:txBody>
          <a:bodyPr/>
          <a:lstStyle/>
          <a:p>
            <a:fld id="{825C2592-13FD-49D0-AF61-D1167F65F010}" type="slidenum">
              <a:rPr lang="hu-HU" smtClean="0"/>
              <a:t>‹#›</a:t>
            </a:fld>
            <a:endParaRPr lang="hu-HU"/>
          </a:p>
        </p:txBody>
      </p:sp>
    </p:spTree>
    <p:extLst>
      <p:ext uri="{BB962C8B-B14F-4D97-AF65-F5344CB8AC3E}">
        <p14:creationId xmlns:p14="http://schemas.microsoft.com/office/powerpoint/2010/main" val="4166972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a:extLst>
              <a:ext uri="{FF2B5EF4-FFF2-40B4-BE49-F238E27FC236}">
                <a16:creationId xmlns:a16="http://schemas.microsoft.com/office/drawing/2014/main" xmlns="" id="{3D0195AA-F74F-480B-12B3-26F6B2B9393B}"/>
              </a:ext>
            </a:extLst>
          </p:cNvPr>
          <p:cNvSpPr>
            <a:spLocks noGrp="1"/>
          </p:cNvSpPr>
          <p:nvPr>
            <p:ph type="dt" sz="half" idx="10"/>
          </p:nvPr>
        </p:nvSpPr>
        <p:spPr/>
        <p:txBody>
          <a:bodyPr/>
          <a:lstStyle/>
          <a:p>
            <a:fld id="{CF8201D8-5163-4CA6-8C3C-C974ADEEF8FB}" type="datetimeFigureOut">
              <a:rPr lang="hu-HU" smtClean="0"/>
              <a:t>2022. 10. 03.</a:t>
            </a:fld>
            <a:endParaRPr lang="hu-HU"/>
          </a:p>
        </p:txBody>
      </p:sp>
      <p:sp>
        <p:nvSpPr>
          <p:cNvPr id="3" name="Élőláb helye 2">
            <a:extLst>
              <a:ext uri="{FF2B5EF4-FFF2-40B4-BE49-F238E27FC236}">
                <a16:creationId xmlns:a16="http://schemas.microsoft.com/office/drawing/2014/main" xmlns="" id="{7325D2D2-A121-6BC4-B6C2-EB9264182408}"/>
              </a:ext>
            </a:extLst>
          </p:cNvPr>
          <p:cNvSpPr>
            <a:spLocks noGrp="1"/>
          </p:cNvSpPr>
          <p:nvPr>
            <p:ph type="ftr" sz="quarter" idx="11"/>
          </p:nvPr>
        </p:nvSpPr>
        <p:spPr/>
        <p:txBody>
          <a:bodyPr/>
          <a:lstStyle/>
          <a:p>
            <a:endParaRPr lang="hu-HU"/>
          </a:p>
        </p:txBody>
      </p:sp>
      <p:sp>
        <p:nvSpPr>
          <p:cNvPr id="4" name="Dia számának helye 3">
            <a:extLst>
              <a:ext uri="{FF2B5EF4-FFF2-40B4-BE49-F238E27FC236}">
                <a16:creationId xmlns:a16="http://schemas.microsoft.com/office/drawing/2014/main" xmlns="" id="{21E10E7B-6586-D96C-691B-B6C6294DE047}"/>
              </a:ext>
            </a:extLst>
          </p:cNvPr>
          <p:cNvSpPr>
            <a:spLocks noGrp="1"/>
          </p:cNvSpPr>
          <p:nvPr>
            <p:ph type="sldNum" sz="quarter" idx="12"/>
          </p:nvPr>
        </p:nvSpPr>
        <p:spPr/>
        <p:txBody>
          <a:bodyPr/>
          <a:lstStyle/>
          <a:p>
            <a:fld id="{825C2592-13FD-49D0-AF61-D1167F65F010}" type="slidenum">
              <a:rPr lang="hu-HU" smtClean="0"/>
              <a:t>‹#›</a:t>
            </a:fld>
            <a:endParaRPr lang="hu-HU"/>
          </a:p>
        </p:txBody>
      </p:sp>
    </p:spTree>
    <p:extLst>
      <p:ext uri="{BB962C8B-B14F-4D97-AF65-F5344CB8AC3E}">
        <p14:creationId xmlns:p14="http://schemas.microsoft.com/office/powerpoint/2010/main" val="1327308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E8F7EA9B-8339-8BDE-0672-1AB9685D3D9B}"/>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a:extLst>
              <a:ext uri="{FF2B5EF4-FFF2-40B4-BE49-F238E27FC236}">
                <a16:creationId xmlns:a16="http://schemas.microsoft.com/office/drawing/2014/main" xmlns="" id="{C7F16E98-EF77-E47B-F25A-B6A5B9591A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a:extLst>
              <a:ext uri="{FF2B5EF4-FFF2-40B4-BE49-F238E27FC236}">
                <a16:creationId xmlns:a16="http://schemas.microsoft.com/office/drawing/2014/main" xmlns="" id="{75050F7E-8159-BF12-6DF6-EE20950321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xmlns="" id="{88EA8FBE-2FD7-0A59-DDFD-8EC7FFF40419}"/>
              </a:ext>
            </a:extLst>
          </p:cNvPr>
          <p:cNvSpPr>
            <a:spLocks noGrp="1"/>
          </p:cNvSpPr>
          <p:nvPr>
            <p:ph type="dt" sz="half" idx="10"/>
          </p:nvPr>
        </p:nvSpPr>
        <p:spPr/>
        <p:txBody>
          <a:bodyPr/>
          <a:lstStyle/>
          <a:p>
            <a:fld id="{CF8201D8-5163-4CA6-8C3C-C974ADEEF8FB}" type="datetimeFigureOut">
              <a:rPr lang="hu-HU" smtClean="0"/>
              <a:t>2022. 10. 03.</a:t>
            </a:fld>
            <a:endParaRPr lang="hu-HU"/>
          </a:p>
        </p:txBody>
      </p:sp>
      <p:sp>
        <p:nvSpPr>
          <p:cNvPr id="6" name="Élőláb helye 5">
            <a:extLst>
              <a:ext uri="{FF2B5EF4-FFF2-40B4-BE49-F238E27FC236}">
                <a16:creationId xmlns:a16="http://schemas.microsoft.com/office/drawing/2014/main" xmlns="" id="{DBCA005D-0D44-EF03-C901-39CA1C5983A0}"/>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xmlns="" id="{8F521170-FFF5-A6CD-267B-2D39D03AF388}"/>
              </a:ext>
            </a:extLst>
          </p:cNvPr>
          <p:cNvSpPr>
            <a:spLocks noGrp="1"/>
          </p:cNvSpPr>
          <p:nvPr>
            <p:ph type="sldNum" sz="quarter" idx="12"/>
          </p:nvPr>
        </p:nvSpPr>
        <p:spPr/>
        <p:txBody>
          <a:bodyPr/>
          <a:lstStyle/>
          <a:p>
            <a:fld id="{825C2592-13FD-49D0-AF61-D1167F65F010}" type="slidenum">
              <a:rPr lang="hu-HU" smtClean="0"/>
              <a:t>‹#›</a:t>
            </a:fld>
            <a:endParaRPr lang="hu-HU"/>
          </a:p>
        </p:txBody>
      </p:sp>
    </p:spTree>
    <p:extLst>
      <p:ext uri="{BB962C8B-B14F-4D97-AF65-F5344CB8AC3E}">
        <p14:creationId xmlns:p14="http://schemas.microsoft.com/office/powerpoint/2010/main" val="724765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36918CCF-6303-3DA7-C63F-2EC0066DC3A2}"/>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a:extLst>
              <a:ext uri="{FF2B5EF4-FFF2-40B4-BE49-F238E27FC236}">
                <a16:creationId xmlns:a16="http://schemas.microsoft.com/office/drawing/2014/main" xmlns="" id="{5914FFCF-9355-DBA9-37AC-12323902EC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a:extLst>
              <a:ext uri="{FF2B5EF4-FFF2-40B4-BE49-F238E27FC236}">
                <a16:creationId xmlns:a16="http://schemas.microsoft.com/office/drawing/2014/main" xmlns="" id="{835FE6AA-B04E-4847-F8BC-51F6F5495D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xmlns="" id="{0AB20670-BE93-6EAF-90A8-63F1506C7408}"/>
              </a:ext>
            </a:extLst>
          </p:cNvPr>
          <p:cNvSpPr>
            <a:spLocks noGrp="1"/>
          </p:cNvSpPr>
          <p:nvPr>
            <p:ph type="dt" sz="half" idx="10"/>
          </p:nvPr>
        </p:nvSpPr>
        <p:spPr/>
        <p:txBody>
          <a:bodyPr/>
          <a:lstStyle/>
          <a:p>
            <a:fld id="{CF8201D8-5163-4CA6-8C3C-C974ADEEF8FB}" type="datetimeFigureOut">
              <a:rPr lang="hu-HU" smtClean="0"/>
              <a:t>2022. 10. 03.</a:t>
            </a:fld>
            <a:endParaRPr lang="hu-HU"/>
          </a:p>
        </p:txBody>
      </p:sp>
      <p:sp>
        <p:nvSpPr>
          <p:cNvPr id="6" name="Élőláb helye 5">
            <a:extLst>
              <a:ext uri="{FF2B5EF4-FFF2-40B4-BE49-F238E27FC236}">
                <a16:creationId xmlns:a16="http://schemas.microsoft.com/office/drawing/2014/main" xmlns="" id="{EA4DF4D5-B099-0476-6B21-8004D5D4ACD4}"/>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xmlns="" id="{6C594D1B-64E6-D1D4-3CE6-B79D119D4413}"/>
              </a:ext>
            </a:extLst>
          </p:cNvPr>
          <p:cNvSpPr>
            <a:spLocks noGrp="1"/>
          </p:cNvSpPr>
          <p:nvPr>
            <p:ph type="sldNum" sz="quarter" idx="12"/>
          </p:nvPr>
        </p:nvSpPr>
        <p:spPr/>
        <p:txBody>
          <a:bodyPr/>
          <a:lstStyle/>
          <a:p>
            <a:fld id="{825C2592-13FD-49D0-AF61-D1167F65F010}" type="slidenum">
              <a:rPr lang="hu-HU" smtClean="0"/>
              <a:t>‹#›</a:t>
            </a:fld>
            <a:endParaRPr lang="hu-HU"/>
          </a:p>
        </p:txBody>
      </p:sp>
    </p:spTree>
    <p:extLst>
      <p:ext uri="{BB962C8B-B14F-4D97-AF65-F5344CB8AC3E}">
        <p14:creationId xmlns:p14="http://schemas.microsoft.com/office/powerpoint/2010/main" val="3474163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a:extLst>
              <a:ext uri="{FF2B5EF4-FFF2-40B4-BE49-F238E27FC236}">
                <a16:creationId xmlns:a16="http://schemas.microsoft.com/office/drawing/2014/main" xmlns="" id="{7C4AE8B7-8290-DC21-E014-C20B4C2FD4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a:extLst>
              <a:ext uri="{FF2B5EF4-FFF2-40B4-BE49-F238E27FC236}">
                <a16:creationId xmlns:a16="http://schemas.microsoft.com/office/drawing/2014/main" xmlns="" id="{8E12CCB8-A288-20A1-9F95-1B01B6F41F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xmlns="" id="{DD455C27-23A8-FEEA-7C20-48AE6C0773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8201D8-5163-4CA6-8C3C-C974ADEEF8FB}" type="datetimeFigureOut">
              <a:rPr lang="hu-HU" smtClean="0"/>
              <a:t>2022. 10. 03.</a:t>
            </a:fld>
            <a:endParaRPr lang="hu-HU"/>
          </a:p>
        </p:txBody>
      </p:sp>
      <p:sp>
        <p:nvSpPr>
          <p:cNvPr id="5" name="Élőláb helye 4">
            <a:extLst>
              <a:ext uri="{FF2B5EF4-FFF2-40B4-BE49-F238E27FC236}">
                <a16:creationId xmlns:a16="http://schemas.microsoft.com/office/drawing/2014/main" xmlns="" id="{138FF4EB-5BDE-E9E7-8543-D747213538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a:extLst>
              <a:ext uri="{FF2B5EF4-FFF2-40B4-BE49-F238E27FC236}">
                <a16:creationId xmlns:a16="http://schemas.microsoft.com/office/drawing/2014/main" xmlns="" id="{6423A837-422F-AE28-6F3B-3C9CB930A6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5C2592-13FD-49D0-AF61-D1167F65F010}" type="slidenum">
              <a:rPr lang="hu-HU" smtClean="0"/>
              <a:t>‹#›</a:t>
            </a:fld>
            <a:endParaRPr lang="hu-HU"/>
          </a:p>
        </p:txBody>
      </p:sp>
    </p:spTree>
    <p:extLst>
      <p:ext uri="{BB962C8B-B14F-4D97-AF65-F5344CB8AC3E}">
        <p14:creationId xmlns:p14="http://schemas.microsoft.com/office/powerpoint/2010/main" val="31130320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3.png"/><Relationship Id="rId12" Type="http://schemas.microsoft.com/office/2007/relationships/hdphoto" Target="../media/hdphoto5.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5.png"/><Relationship Id="rId5" Type="http://schemas.openxmlformats.org/officeDocument/2006/relationships/image" Target="../media/image2.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9.emf"/><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png"/><Relationship Id="rId7" Type="http://schemas.openxmlformats.org/officeDocument/2006/relationships/image" Target="../media/image3.png"/><Relationship Id="rId12" Type="http://schemas.microsoft.com/office/2007/relationships/hdphoto" Target="../media/hdphoto5.wdp"/><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5.png"/><Relationship Id="rId5" Type="http://schemas.openxmlformats.org/officeDocument/2006/relationships/image" Target="../media/image2.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 name="Kép 38">
            <a:extLst>
              <a:ext uri="{FF2B5EF4-FFF2-40B4-BE49-F238E27FC236}">
                <a16:creationId xmlns:a16="http://schemas.microsoft.com/office/drawing/2014/main" xmlns="" id="{8C0E5429-1DEC-429E-4076-518A7A250E32}"/>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t="5979" r="10482" b="1258"/>
          <a:stretch/>
        </p:blipFill>
        <p:spPr>
          <a:xfrm>
            <a:off x="6103073" y="-1"/>
            <a:ext cx="3045600" cy="2638423"/>
          </a:xfrm>
          <a:prstGeom prst="rect">
            <a:avLst/>
          </a:prstGeom>
        </p:spPr>
      </p:pic>
      <p:pic>
        <p:nvPicPr>
          <p:cNvPr id="54" name="Kép 53">
            <a:extLst>
              <a:ext uri="{FF2B5EF4-FFF2-40B4-BE49-F238E27FC236}">
                <a16:creationId xmlns:a16="http://schemas.microsoft.com/office/drawing/2014/main" xmlns="" id="{E6E06965-2F66-029E-D2A9-2D4F6990DF7F}"/>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Lst>
          </a:blip>
          <a:srcRect l="26531" t="7179" r="4527"/>
          <a:stretch/>
        </p:blipFill>
        <p:spPr>
          <a:xfrm>
            <a:off x="9146169" y="-674"/>
            <a:ext cx="3045600" cy="1970496"/>
          </a:xfrm>
          <a:prstGeom prst="rect">
            <a:avLst/>
          </a:prstGeom>
        </p:spPr>
      </p:pic>
      <p:sp>
        <p:nvSpPr>
          <p:cNvPr id="30" name="Title 1">
            <a:extLst>
              <a:ext uri="{FF2B5EF4-FFF2-40B4-BE49-F238E27FC236}">
                <a16:creationId xmlns:a16="http://schemas.microsoft.com/office/drawing/2014/main" xmlns="" id="{AC0EA6C6-078E-0614-EDE4-A059B2DD3113}"/>
              </a:ext>
            </a:extLst>
          </p:cNvPr>
          <p:cNvSpPr>
            <a:spLocks noGrp="1"/>
          </p:cNvSpPr>
          <p:nvPr>
            <p:ph type="ctrTitle"/>
          </p:nvPr>
        </p:nvSpPr>
        <p:spPr>
          <a:xfrm>
            <a:off x="11977" y="633045"/>
            <a:ext cx="6096000" cy="1466364"/>
          </a:xfrm>
        </p:spPr>
        <p:txBody>
          <a:bodyPr>
            <a:noAutofit/>
          </a:bodyPr>
          <a:lstStyle/>
          <a:p>
            <a:pPr algn="ctr"/>
            <a:r>
              <a:rPr lang="hu-HU" sz="3200" b="1" dirty="0">
                <a:solidFill>
                  <a:srgbClr val="0070C0"/>
                </a:solidFill>
                <a:latin typeface="Lora" pitchFamily="2" charset="-18"/>
              </a:rPr>
              <a:t>Közösségi beruházások társadalmi szempontú értékelése</a:t>
            </a:r>
          </a:p>
        </p:txBody>
      </p:sp>
      <p:sp>
        <p:nvSpPr>
          <p:cNvPr id="31" name="Content Placeholder 3">
            <a:extLst>
              <a:ext uri="{FF2B5EF4-FFF2-40B4-BE49-F238E27FC236}">
                <a16:creationId xmlns:a16="http://schemas.microsoft.com/office/drawing/2014/main" xmlns="" id="{F5208A14-A054-AD92-5304-5030777499FB}"/>
              </a:ext>
            </a:extLst>
          </p:cNvPr>
          <p:cNvSpPr txBox="1">
            <a:spLocks/>
          </p:cNvSpPr>
          <p:nvPr/>
        </p:nvSpPr>
        <p:spPr>
          <a:xfrm>
            <a:off x="0" y="4141867"/>
            <a:ext cx="6096000" cy="2438400"/>
          </a:xfrm>
          <a:prstGeom prst="rect">
            <a:avLst/>
          </a:prstGeom>
        </p:spPr>
        <p:txBody>
          <a:bodyPr vert="horz" lIns="91440" tIns="45720" rIns="91440" bIns="45720" rtlCol="0" anchor="ctr"/>
          <a:lstStyle>
            <a:defPPr>
              <a:defRPr lang="hu-H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hu-HU" sz="1600" b="1" dirty="0">
                <a:solidFill>
                  <a:srgbClr val="0070C0"/>
                </a:solidFill>
                <a:latin typeface="Lora" pitchFamily="2" charset="-18"/>
              </a:rPr>
              <a:t>Dr. Juhász Tünde, PhD</a:t>
            </a:r>
          </a:p>
          <a:p>
            <a:pPr algn="ctr"/>
            <a:r>
              <a:rPr lang="hu-HU" sz="1600" dirty="0">
                <a:solidFill>
                  <a:srgbClr val="0070C0"/>
                </a:solidFill>
                <a:latin typeface="Lora" pitchFamily="2" charset="-18"/>
              </a:rPr>
              <a:t>közgazdasági elemző, </a:t>
            </a:r>
            <a:r>
              <a:rPr lang="hu-HU" sz="1600" dirty="0" err="1">
                <a:solidFill>
                  <a:srgbClr val="0070C0"/>
                </a:solidFill>
                <a:latin typeface="Lora" pitchFamily="2" charset="-18"/>
              </a:rPr>
              <a:t>Trans</a:t>
            </a:r>
            <a:r>
              <a:rPr lang="hu-HU" sz="1600" dirty="0">
                <a:solidFill>
                  <a:srgbClr val="0070C0"/>
                </a:solidFill>
                <a:latin typeface="Lora" pitchFamily="2" charset="-18"/>
              </a:rPr>
              <a:t>-Sport Consulting</a:t>
            </a:r>
          </a:p>
          <a:p>
            <a:pPr algn="ctr"/>
            <a:r>
              <a:rPr lang="hu-HU" sz="1600" dirty="0">
                <a:solidFill>
                  <a:srgbClr val="0070C0"/>
                </a:solidFill>
                <a:latin typeface="Lora" pitchFamily="2" charset="-18"/>
              </a:rPr>
              <a:t>egyetemi adjunktus, Széchenyi István Egyetem</a:t>
            </a:r>
          </a:p>
          <a:p>
            <a:pPr algn="ctr"/>
            <a:endParaRPr lang="hu-HU" sz="1600" dirty="0">
              <a:solidFill>
                <a:srgbClr val="0070C0"/>
              </a:solidFill>
              <a:latin typeface="Lora" pitchFamily="2" charset="-18"/>
            </a:endParaRPr>
          </a:p>
          <a:p>
            <a:pPr algn="ctr"/>
            <a:endParaRPr lang="hu-HU" sz="1600" dirty="0">
              <a:solidFill>
                <a:srgbClr val="0070C0"/>
              </a:solidFill>
              <a:latin typeface="Lora" pitchFamily="2" charset="-18"/>
            </a:endParaRPr>
          </a:p>
          <a:p>
            <a:pPr algn="ctr"/>
            <a:endParaRPr lang="hu-HU" sz="1600" dirty="0">
              <a:solidFill>
                <a:srgbClr val="0070C0"/>
              </a:solidFill>
              <a:latin typeface="Lora" pitchFamily="2" charset="-18"/>
            </a:endParaRPr>
          </a:p>
          <a:p>
            <a:pPr algn="ctr"/>
            <a:endParaRPr lang="hu-HU" sz="1600" dirty="0">
              <a:solidFill>
                <a:srgbClr val="0070C0"/>
              </a:solidFill>
              <a:latin typeface="Lora" pitchFamily="2" charset="-18"/>
            </a:endParaRPr>
          </a:p>
          <a:p>
            <a:pPr algn="ctr"/>
            <a:r>
              <a:rPr lang="hu-HU" dirty="0">
                <a:solidFill>
                  <a:srgbClr val="0070C0"/>
                </a:solidFill>
                <a:latin typeface="Lora" pitchFamily="2" charset="-18"/>
              </a:rPr>
              <a:t>regionális tudományok PhD, SZE</a:t>
            </a:r>
          </a:p>
          <a:p>
            <a:pPr algn="ctr"/>
            <a:r>
              <a:rPr lang="hu-HU" dirty="0">
                <a:solidFill>
                  <a:srgbClr val="0070C0"/>
                </a:solidFill>
                <a:latin typeface="Lora" pitchFamily="2" charset="-18"/>
              </a:rPr>
              <a:t>okl. közgazdasági elemző MA, BME</a:t>
            </a:r>
          </a:p>
          <a:p>
            <a:pPr algn="ctr"/>
            <a:r>
              <a:rPr lang="hu-HU" dirty="0">
                <a:solidFill>
                  <a:srgbClr val="0070C0"/>
                </a:solidFill>
                <a:latin typeface="Lora" pitchFamily="2" charset="-18"/>
              </a:rPr>
              <a:t>műszaki menedzser </a:t>
            </a:r>
            <a:r>
              <a:rPr lang="hu-HU" dirty="0" err="1">
                <a:solidFill>
                  <a:srgbClr val="0070C0"/>
                </a:solidFill>
                <a:latin typeface="Lora" pitchFamily="2" charset="-18"/>
              </a:rPr>
              <a:t>BSc</a:t>
            </a:r>
            <a:r>
              <a:rPr lang="hu-HU" dirty="0">
                <a:solidFill>
                  <a:srgbClr val="0070C0"/>
                </a:solidFill>
                <a:latin typeface="Lora" pitchFamily="2" charset="-18"/>
              </a:rPr>
              <a:t>, BME</a:t>
            </a:r>
          </a:p>
          <a:p>
            <a:pPr algn="ctr"/>
            <a:r>
              <a:rPr lang="hu-HU" dirty="0">
                <a:solidFill>
                  <a:srgbClr val="0070C0"/>
                </a:solidFill>
                <a:latin typeface="Lora" pitchFamily="2" charset="-18"/>
              </a:rPr>
              <a:t>tjuhasz@ts-c.hu</a:t>
            </a:r>
          </a:p>
        </p:txBody>
      </p:sp>
      <p:pic>
        <p:nvPicPr>
          <p:cNvPr id="43" name="Kép 42">
            <a:extLst>
              <a:ext uri="{FF2B5EF4-FFF2-40B4-BE49-F238E27FC236}">
                <a16:creationId xmlns:a16="http://schemas.microsoft.com/office/drawing/2014/main" xmlns="" id="{58FF55B2-A0CE-3668-1FA2-992751623C2F}"/>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0"/>
                    </a14:imgEffect>
                  </a14:imgLayer>
                </a14:imgProps>
              </a:ext>
            </a:extLst>
          </a:blip>
          <a:srcRect l="17585" t="14424" r="3245" b="7762"/>
          <a:stretch/>
        </p:blipFill>
        <p:spPr>
          <a:xfrm>
            <a:off x="6105525" y="4419600"/>
            <a:ext cx="6096000" cy="2438400"/>
          </a:xfrm>
          <a:prstGeom prst="rect">
            <a:avLst/>
          </a:prstGeom>
        </p:spPr>
      </p:pic>
      <p:pic>
        <p:nvPicPr>
          <p:cNvPr id="52" name="Kép 51">
            <a:extLst>
              <a:ext uri="{FF2B5EF4-FFF2-40B4-BE49-F238E27FC236}">
                <a16:creationId xmlns:a16="http://schemas.microsoft.com/office/drawing/2014/main" xmlns="" id="{285B510D-0306-C2CF-87FB-AABD2F13E441}"/>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0"/>
                    </a14:imgEffect>
                  </a14:imgLayer>
                </a14:imgProps>
              </a:ext>
            </a:extLst>
          </a:blip>
          <a:srcRect l="16450" t="28" r="18708" b="-2026"/>
          <a:stretch/>
        </p:blipFill>
        <p:spPr>
          <a:xfrm>
            <a:off x="6107926" y="2486025"/>
            <a:ext cx="3045600" cy="1970496"/>
          </a:xfrm>
          <a:prstGeom prst="rect">
            <a:avLst/>
          </a:prstGeom>
        </p:spPr>
      </p:pic>
      <p:pic>
        <p:nvPicPr>
          <p:cNvPr id="2" name="Kép 1">
            <a:extLst>
              <a:ext uri="{FF2B5EF4-FFF2-40B4-BE49-F238E27FC236}">
                <a16:creationId xmlns:a16="http://schemas.microsoft.com/office/drawing/2014/main" xmlns="" id="{CADF6095-0E54-2227-5F89-53F4FB492DBC}"/>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0"/>
                    </a14:imgEffect>
                  </a14:imgLayer>
                </a14:imgProps>
              </a:ext>
            </a:extLst>
          </a:blip>
          <a:srcRect l="7788" t="5869" r="19852" b="-1178"/>
          <a:stretch/>
        </p:blipFill>
        <p:spPr>
          <a:xfrm>
            <a:off x="9146170" y="1797667"/>
            <a:ext cx="3045599" cy="2667600"/>
          </a:xfrm>
          <a:prstGeom prst="rect">
            <a:avLst/>
          </a:prstGeom>
        </p:spPr>
      </p:pic>
      <p:sp>
        <p:nvSpPr>
          <p:cNvPr id="3" name="Szövegdoboz 2">
            <a:extLst>
              <a:ext uri="{FF2B5EF4-FFF2-40B4-BE49-F238E27FC236}">
                <a16:creationId xmlns:a16="http://schemas.microsoft.com/office/drawing/2014/main" xmlns="" id="{DFE39512-3758-1A05-2864-2765E01FD0F7}"/>
              </a:ext>
            </a:extLst>
          </p:cNvPr>
          <p:cNvSpPr txBox="1"/>
          <p:nvPr/>
        </p:nvSpPr>
        <p:spPr>
          <a:xfrm>
            <a:off x="0" y="2693497"/>
            <a:ext cx="6103073" cy="646331"/>
          </a:xfrm>
          <a:prstGeom prst="rect">
            <a:avLst/>
          </a:prstGeom>
          <a:noFill/>
        </p:spPr>
        <p:txBody>
          <a:bodyPr wrap="square" rtlCol="0">
            <a:spAutoFit/>
          </a:bodyPr>
          <a:lstStyle/>
          <a:p>
            <a:pPr algn="ctr"/>
            <a:r>
              <a:rPr lang="hu-HU" b="1" dirty="0">
                <a:solidFill>
                  <a:srgbClr val="0070C0"/>
                </a:solidFill>
                <a:latin typeface="Lora" pitchFamily="2" charset="-18"/>
              </a:rPr>
              <a:t>Magyar Ingatlanszövetség, EUFIM Szeminárium</a:t>
            </a:r>
            <a:br>
              <a:rPr lang="hu-HU" b="1" dirty="0">
                <a:solidFill>
                  <a:srgbClr val="0070C0"/>
                </a:solidFill>
                <a:latin typeface="Lora" pitchFamily="2" charset="-18"/>
              </a:rPr>
            </a:br>
            <a:r>
              <a:rPr lang="hu-HU" b="1" dirty="0">
                <a:solidFill>
                  <a:srgbClr val="0070C0"/>
                </a:solidFill>
                <a:latin typeface="Lora" pitchFamily="2" charset="-18"/>
              </a:rPr>
              <a:t>Budapest, 2022.09.30.</a:t>
            </a:r>
          </a:p>
        </p:txBody>
      </p:sp>
      <p:pic>
        <p:nvPicPr>
          <p:cNvPr id="5" name="Kép 4">
            <a:extLst>
              <a:ext uri="{FF2B5EF4-FFF2-40B4-BE49-F238E27FC236}">
                <a16:creationId xmlns:a16="http://schemas.microsoft.com/office/drawing/2014/main" xmlns="" id="{F89ADFD0-64DE-CD90-727C-F46871BB673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03774" y="5095150"/>
            <a:ext cx="2619375" cy="697139"/>
          </a:xfrm>
          <a:prstGeom prst="rect">
            <a:avLst/>
          </a:prstGeom>
        </p:spPr>
      </p:pic>
    </p:spTree>
    <p:extLst>
      <p:ext uri="{BB962C8B-B14F-4D97-AF65-F5344CB8AC3E}">
        <p14:creationId xmlns:p14="http://schemas.microsoft.com/office/powerpoint/2010/main" val="2053947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xmlns="" id="{4169DD87-3EBE-44CA-9654-8AE0466B27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Kép 8">
            <a:extLst>
              <a:ext uri="{FF2B5EF4-FFF2-40B4-BE49-F238E27FC236}">
                <a16:creationId xmlns:a16="http://schemas.microsoft.com/office/drawing/2014/main" xmlns="" id="{28D2160D-58B2-4010-6B41-C7FBC6F47826}"/>
              </a:ext>
            </a:extLst>
          </p:cNvPr>
          <p:cNvPicPr>
            <a:picLocks noChangeAspect="1"/>
          </p:cNvPicPr>
          <p:nvPr/>
        </p:nvPicPr>
        <p:blipFill rotWithShape="1">
          <a:blip r:embed="rId2"/>
          <a:srcRect t="11406" r="2" b="16694"/>
          <a:stretch/>
        </p:blipFill>
        <p:spPr>
          <a:xfrm>
            <a:off x="6188849" y="566393"/>
            <a:ext cx="5799477" cy="2783429"/>
          </a:xfrm>
          <a:prstGeom prst="rect">
            <a:avLst/>
          </a:prstGeom>
        </p:spPr>
      </p:pic>
      <p:pic>
        <p:nvPicPr>
          <p:cNvPr id="7" name="Kép 6">
            <a:extLst>
              <a:ext uri="{FF2B5EF4-FFF2-40B4-BE49-F238E27FC236}">
                <a16:creationId xmlns:a16="http://schemas.microsoft.com/office/drawing/2014/main" xmlns="" id="{3D929847-35AF-C136-6D37-4BDC670F3593}"/>
              </a:ext>
            </a:extLst>
          </p:cNvPr>
          <p:cNvPicPr>
            <a:picLocks noChangeAspect="1"/>
          </p:cNvPicPr>
          <p:nvPr/>
        </p:nvPicPr>
        <p:blipFill rotWithShape="1">
          <a:blip r:embed="rId3"/>
          <a:srcRect t="28067" r="-3" b="-3"/>
          <a:stretch/>
        </p:blipFill>
        <p:spPr>
          <a:xfrm>
            <a:off x="196714" y="566393"/>
            <a:ext cx="5796945" cy="2783429"/>
          </a:xfrm>
          <a:prstGeom prst="rect">
            <a:avLst/>
          </a:prstGeom>
        </p:spPr>
      </p:pic>
      <p:pic>
        <p:nvPicPr>
          <p:cNvPr id="8" name="Kép 7">
            <a:extLst>
              <a:ext uri="{FF2B5EF4-FFF2-40B4-BE49-F238E27FC236}">
                <a16:creationId xmlns:a16="http://schemas.microsoft.com/office/drawing/2014/main" xmlns="" id="{38DFDF25-1232-CE69-8738-3F0C8DD8BBE2}"/>
              </a:ext>
            </a:extLst>
          </p:cNvPr>
          <p:cNvPicPr>
            <a:picLocks noChangeAspect="1"/>
          </p:cNvPicPr>
          <p:nvPr/>
        </p:nvPicPr>
        <p:blipFill rotWithShape="1">
          <a:blip r:embed="rId4"/>
          <a:srcRect t="22740" r="2" b="5122"/>
          <a:stretch/>
        </p:blipFill>
        <p:spPr>
          <a:xfrm>
            <a:off x="196714" y="3530731"/>
            <a:ext cx="5799477" cy="2792626"/>
          </a:xfrm>
          <a:prstGeom prst="rect">
            <a:avLst/>
          </a:prstGeom>
        </p:spPr>
      </p:pic>
      <p:pic>
        <p:nvPicPr>
          <p:cNvPr id="4" name="Kép 3">
            <a:extLst>
              <a:ext uri="{FF2B5EF4-FFF2-40B4-BE49-F238E27FC236}">
                <a16:creationId xmlns:a16="http://schemas.microsoft.com/office/drawing/2014/main" xmlns="" id="{948A13DF-D2E9-C4F1-C842-734BCD72D87A}"/>
              </a:ext>
            </a:extLst>
          </p:cNvPr>
          <p:cNvPicPr>
            <a:picLocks noChangeAspect="1"/>
          </p:cNvPicPr>
          <p:nvPr/>
        </p:nvPicPr>
        <p:blipFill rotWithShape="1">
          <a:blip r:embed="rId5"/>
          <a:srcRect t="7874" r="-3" b="19953"/>
          <a:stretch/>
        </p:blipFill>
        <p:spPr>
          <a:xfrm>
            <a:off x="6195810" y="3530730"/>
            <a:ext cx="5796945" cy="2792626"/>
          </a:xfrm>
          <a:prstGeom prst="rect">
            <a:avLst/>
          </a:prstGeom>
        </p:spPr>
      </p:pic>
      <p:sp>
        <p:nvSpPr>
          <p:cNvPr id="2" name="Szövegdoboz 1">
            <a:extLst>
              <a:ext uri="{FF2B5EF4-FFF2-40B4-BE49-F238E27FC236}">
                <a16:creationId xmlns:a16="http://schemas.microsoft.com/office/drawing/2014/main" xmlns="" id="{92F9D6E0-F550-FE03-22BB-25F8A2B6A706}"/>
              </a:ext>
            </a:extLst>
          </p:cNvPr>
          <p:cNvSpPr txBox="1"/>
          <p:nvPr/>
        </p:nvSpPr>
        <p:spPr>
          <a:xfrm>
            <a:off x="-11357" y="-2454"/>
            <a:ext cx="12201833" cy="400110"/>
          </a:xfrm>
          <a:prstGeom prst="rect">
            <a:avLst/>
          </a:prstGeom>
          <a:solidFill>
            <a:schemeClr val="tx1">
              <a:lumMod val="65000"/>
              <a:lumOff val="35000"/>
            </a:schemeClr>
          </a:solidFill>
        </p:spPr>
        <p:txBody>
          <a:bodyPr wrap="square" rtlCol="0">
            <a:spAutoFit/>
          </a:bodyPr>
          <a:lstStyle/>
          <a:p>
            <a:pPr algn="ctr"/>
            <a:r>
              <a:rPr lang="hu-HU" sz="2000" b="1" dirty="0">
                <a:solidFill>
                  <a:schemeClr val="bg1"/>
                </a:solidFill>
                <a:latin typeface="Lora" pitchFamily="2" charset="-18"/>
              </a:rPr>
              <a:t>Közösségi </a:t>
            </a:r>
            <a:r>
              <a:rPr lang="hu-HU" sz="2000" b="1" dirty="0" err="1">
                <a:solidFill>
                  <a:schemeClr val="bg1"/>
                </a:solidFill>
                <a:latin typeface="Lora" pitchFamily="2" charset="-18"/>
              </a:rPr>
              <a:t>finanszírozású</a:t>
            </a:r>
            <a:r>
              <a:rPr lang="hu-HU" sz="2000" b="1" dirty="0">
                <a:solidFill>
                  <a:schemeClr val="bg1"/>
                </a:solidFill>
                <a:latin typeface="Lora" pitchFamily="2" charset="-18"/>
              </a:rPr>
              <a:t> sportlétesítmények – </a:t>
            </a:r>
            <a:r>
              <a:rPr lang="hu-HU" sz="2000" b="1" dirty="0" err="1">
                <a:solidFill>
                  <a:schemeClr val="bg1"/>
                </a:solidFill>
                <a:latin typeface="Lora" pitchFamily="2" charset="-18"/>
              </a:rPr>
              <a:t>Aqua</a:t>
            </a:r>
            <a:r>
              <a:rPr lang="hu-HU" sz="2000" b="1" dirty="0">
                <a:solidFill>
                  <a:schemeClr val="bg1"/>
                </a:solidFill>
                <a:latin typeface="Lora" pitchFamily="2" charset="-18"/>
              </a:rPr>
              <a:t> Sportközpont – Audi Aréna - Győr</a:t>
            </a:r>
            <a:endParaRPr lang="hu-HU" sz="2000" b="1" i="1" dirty="0">
              <a:solidFill>
                <a:schemeClr val="bg1"/>
              </a:solidFill>
              <a:latin typeface="Lora" pitchFamily="2" charset="-18"/>
            </a:endParaRPr>
          </a:p>
        </p:txBody>
      </p:sp>
      <p:sp>
        <p:nvSpPr>
          <p:cNvPr id="3" name="Szövegdoboz 2">
            <a:extLst>
              <a:ext uri="{FF2B5EF4-FFF2-40B4-BE49-F238E27FC236}">
                <a16:creationId xmlns:a16="http://schemas.microsoft.com/office/drawing/2014/main" xmlns="" id="{640DD72D-D2D6-2965-87C2-8EB5167F5197}"/>
              </a:ext>
            </a:extLst>
          </p:cNvPr>
          <p:cNvSpPr txBox="1"/>
          <p:nvPr/>
        </p:nvSpPr>
        <p:spPr>
          <a:xfrm>
            <a:off x="0" y="6471773"/>
            <a:ext cx="12201833" cy="400110"/>
          </a:xfrm>
          <a:prstGeom prst="rect">
            <a:avLst/>
          </a:prstGeom>
          <a:solidFill>
            <a:schemeClr val="tx1">
              <a:lumMod val="65000"/>
              <a:lumOff val="35000"/>
            </a:schemeClr>
          </a:solidFill>
        </p:spPr>
        <p:txBody>
          <a:bodyPr wrap="square" rtlCol="0">
            <a:spAutoFit/>
          </a:bodyPr>
          <a:lstStyle/>
          <a:p>
            <a:pPr algn="ctr"/>
            <a:r>
              <a:rPr lang="hu-HU" sz="2000" b="1" dirty="0">
                <a:solidFill>
                  <a:schemeClr val="bg1"/>
                </a:solidFill>
                <a:latin typeface="Lora" pitchFamily="2" charset="-18"/>
              </a:rPr>
              <a:t>Társadalmi haszon például: létesítményt használók által realizált egészségügyi haszon</a:t>
            </a:r>
          </a:p>
        </p:txBody>
      </p:sp>
    </p:spTree>
    <p:extLst>
      <p:ext uri="{BB962C8B-B14F-4D97-AF65-F5344CB8AC3E}">
        <p14:creationId xmlns:p14="http://schemas.microsoft.com/office/powerpoint/2010/main" val="488190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 számának helye 1"/>
          <p:cNvSpPr>
            <a:spLocks noGrp="1"/>
          </p:cNvSpPr>
          <p:nvPr>
            <p:ph type="sldNum" sz="quarter" idx="12"/>
          </p:nvPr>
        </p:nvSpPr>
        <p:spPr>
          <a:xfrm>
            <a:off x="9283700" y="6389784"/>
            <a:ext cx="2743200" cy="365125"/>
          </a:xfrm>
        </p:spPr>
        <p:txBody>
          <a:bodyPr/>
          <a:lstStyle/>
          <a:p>
            <a:fld id="{061F3979-A3B6-4176-9ADC-382C47C04B68}" type="slidenum">
              <a:rPr lang="en-GB" smtClean="0">
                <a:latin typeface="Lora" pitchFamily="2" charset="-18"/>
              </a:rPr>
              <a:t>11</a:t>
            </a:fld>
            <a:endParaRPr lang="en-GB" dirty="0">
              <a:latin typeface="Lora" pitchFamily="2" charset="-18"/>
            </a:endParaRPr>
          </a:p>
        </p:txBody>
      </p:sp>
      <p:sp>
        <p:nvSpPr>
          <p:cNvPr id="8" name="Szövegdoboz 7">
            <a:extLst>
              <a:ext uri="{FF2B5EF4-FFF2-40B4-BE49-F238E27FC236}">
                <a16:creationId xmlns:a16="http://schemas.microsoft.com/office/drawing/2014/main" xmlns="" id="{0B2F4BFD-0060-4CD0-B573-0C1327E984E0}"/>
              </a:ext>
            </a:extLst>
          </p:cNvPr>
          <p:cNvSpPr txBox="1"/>
          <p:nvPr/>
        </p:nvSpPr>
        <p:spPr>
          <a:xfrm>
            <a:off x="6490144" y="1185487"/>
            <a:ext cx="5040000" cy="400110"/>
          </a:xfrm>
          <a:prstGeom prst="rect">
            <a:avLst/>
          </a:prstGeom>
          <a:solidFill>
            <a:srgbClr val="0070C0"/>
          </a:solidFill>
        </p:spPr>
        <p:txBody>
          <a:bodyPr wrap="square" rtlCol="0">
            <a:spAutoFit/>
          </a:bodyPr>
          <a:lstStyle/>
          <a:p>
            <a:pPr algn="ctr"/>
            <a:r>
              <a:rPr lang="hu-HU" sz="2000" b="1" dirty="0">
                <a:solidFill>
                  <a:schemeClr val="bg1"/>
                </a:solidFill>
                <a:latin typeface="Lora" pitchFamily="2" charset="-18"/>
                <a:cs typeface="Times New Roman" panose="02020603050405020304" pitchFamily="18" charset="0"/>
              </a:rPr>
              <a:t>Társadalmi szempontú vizsgálat</a:t>
            </a:r>
          </a:p>
        </p:txBody>
      </p:sp>
      <p:sp>
        <p:nvSpPr>
          <p:cNvPr id="11" name="Szövegdoboz 10">
            <a:extLst>
              <a:ext uri="{FF2B5EF4-FFF2-40B4-BE49-F238E27FC236}">
                <a16:creationId xmlns:a16="http://schemas.microsoft.com/office/drawing/2014/main" xmlns="" id="{EE5FCD6C-4EA3-4CDA-A717-E23343D2976A}"/>
              </a:ext>
            </a:extLst>
          </p:cNvPr>
          <p:cNvSpPr txBox="1"/>
          <p:nvPr/>
        </p:nvSpPr>
        <p:spPr>
          <a:xfrm>
            <a:off x="6520433" y="1624996"/>
            <a:ext cx="5000860" cy="584775"/>
          </a:xfrm>
          <a:prstGeom prst="rect">
            <a:avLst/>
          </a:prstGeom>
          <a:noFill/>
        </p:spPr>
        <p:txBody>
          <a:bodyPr wrap="square">
            <a:spAutoFit/>
          </a:bodyPr>
          <a:lstStyle/>
          <a:p>
            <a:pPr algn="ctr"/>
            <a:r>
              <a:rPr lang="hu-HU" sz="1600" dirty="0">
                <a:latin typeface="Lora" pitchFamily="2" charset="-18"/>
                <a:cs typeface="Times New Roman" panose="02020603050405020304" pitchFamily="18" charset="0"/>
              </a:rPr>
              <a:t>Társadalmi hatások számbavétele</a:t>
            </a:r>
          </a:p>
          <a:p>
            <a:pPr algn="ctr"/>
            <a:r>
              <a:rPr lang="hu-HU" sz="1600" dirty="0">
                <a:latin typeface="Lora" pitchFamily="2" charset="-18"/>
                <a:cs typeface="Times New Roman" panose="02020603050405020304" pitchFamily="18" charset="0"/>
              </a:rPr>
              <a:t>érintett társadalom szempontjából</a:t>
            </a:r>
          </a:p>
        </p:txBody>
      </p:sp>
      <p:sp>
        <p:nvSpPr>
          <p:cNvPr id="16" name="Szövegdoboz 15">
            <a:extLst>
              <a:ext uri="{FF2B5EF4-FFF2-40B4-BE49-F238E27FC236}">
                <a16:creationId xmlns:a16="http://schemas.microsoft.com/office/drawing/2014/main" xmlns="" id="{E0E3984A-48A2-48ED-AD59-37F2DD47F983}"/>
              </a:ext>
            </a:extLst>
          </p:cNvPr>
          <p:cNvSpPr txBox="1"/>
          <p:nvPr/>
        </p:nvSpPr>
        <p:spPr>
          <a:xfrm>
            <a:off x="6490144" y="2278620"/>
            <a:ext cx="2340000" cy="2431435"/>
          </a:xfrm>
          <a:prstGeom prst="rect">
            <a:avLst/>
          </a:prstGeom>
          <a:solidFill>
            <a:srgbClr val="0070C0"/>
          </a:solidFill>
        </p:spPr>
        <p:txBody>
          <a:bodyPr wrap="square" rtlCol="0">
            <a:spAutoFit/>
          </a:bodyPr>
          <a:lstStyle/>
          <a:p>
            <a:pPr algn="ctr"/>
            <a:r>
              <a:rPr lang="hu-HU" sz="1600" b="1" dirty="0">
                <a:solidFill>
                  <a:schemeClr val="bg1"/>
                </a:solidFill>
                <a:latin typeface="Lora" pitchFamily="2" charset="-18"/>
                <a:cs typeface="Times New Roman" panose="02020603050405020304" pitchFamily="18" charset="0"/>
              </a:rPr>
              <a:t>Társadalmi költségek</a:t>
            </a:r>
          </a:p>
          <a:p>
            <a:pPr algn="ctr"/>
            <a:r>
              <a:rPr lang="hu-HU" sz="1600" b="1" i="1" dirty="0">
                <a:solidFill>
                  <a:schemeClr val="bg1"/>
                </a:solidFill>
                <a:latin typeface="Lora" pitchFamily="2" charset="-18"/>
                <a:cs typeface="Times New Roman" panose="02020603050405020304" pitchFamily="18" charset="0"/>
              </a:rPr>
              <a:t>(</a:t>
            </a:r>
            <a:r>
              <a:rPr lang="hu-HU" sz="1600" b="1" i="1" dirty="0" err="1">
                <a:solidFill>
                  <a:schemeClr val="bg1"/>
                </a:solidFill>
                <a:latin typeface="Lora" pitchFamily="2" charset="-18"/>
                <a:cs typeface="Times New Roman" panose="02020603050405020304" pitchFamily="18" charset="0"/>
              </a:rPr>
              <a:t>Social</a:t>
            </a:r>
            <a:r>
              <a:rPr lang="hu-HU" sz="1600" b="1" i="1" dirty="0">
                <a:solidFill>
                  <a:schemeClr val="bg1"/>
                </a:solidFill>
                <a:latin typeface="Lora" pitchFamily="2" charset="-18"/>
                <a:cs typeface="Times New Roman" panose="02020603050405020304" pitchFamily="18" charset="0"/>
              </a:rPr>
              <a:t> </a:t>
            </a:r>
            <a:r>
              <a:rPr lang="hu-HU" sz="1600" b="1" i="1" dirty="0" err="1">
                <a:solidFill>
                  <a:schemeClr val="bg1"/>
                </a:solidFill>
                <a:latin typeface="Lora" pitchFamily="2" charset="-18"/>
                <a:cs typeface="Times New Roman" panose="02020603050405020304" pitchFamily="18" charset="0"/>
              </a:rPr>
              <a:t>costs</a:t>
            </a:r>
            <a:r>
              <a:rPr lang="hu-HU" sz="1600" b="1" i="1" dirty="0">
                <a:solidFill>
                  <a:schemeClr val="bg1"/>
                </a:solidFill>
                <a:latin typeface="Lora" pitchFamily="2" charset="-18"/>
                <a:cs typeface="Times New Roman" panose="02020603050405020304" pitchFamily="18" charset="0"/>
              </a:rPr>
              <a:t>)</a:t>
            </a:r>
            <a:endParaRPr lang="hu-HU" sz="1600" i="1" dirty="0">
              <a:solidFill>
                <a:schemeClr val="bg1"/>
              </a:solidFill>
              <a:latin typeface="Lora" pitchFamily="2" charset="-18"/>
              <a:cs typeface="Times New Roman" panose="02020603050405020304" pitchFamily="18" charset="0"/>
            </a:endParaRPr>
          </a:p>
          <a:p>
            <a:pPr marL="285750" indent="-285750">
              <a:buFont typeface="Arial" panose="020B0604020202020204" pitchFamily="34" charset="0"/>
              <a:buChar char="•"/>
            </a:pPr>
            <a:r>
              <a:rPr lang="hu-HU" sz="1500" dirty="0">
                <a:solidFill>
                  <a:schemeClr val="bg1"/>
                </a:solidFill>
                <a:latin typeface="Lora" pitchFamily="2" charset="-18"/>
                <a:cs typeface="Times New Roman" panose="02020603050405020304" pitchFamily="18" charset="0"/>
              </a:rPr>
              <a:t>Beruházás és működés társadalmi költségei</a:t>
            </a:r>
          </a:p>
          <a:p>
            <a:pPr marL="285750" indent="-285750">
              <a:buFont typeface="Arial" panose="020B0604020202020204" pitchFamily="34" charset="0"/>
              <a:buChar char="•"/>
            </a:pPr>
            <a:r>
              <a:rPr lang="hu-HU" sz="1500" dirty="0">
                <a:solidFill>
                  <a:schemeClr val="bg1"/>
                </a:solidFill>
                <a:latin typeface="Lora" pitchFamily="2" charset="-18"/>
                <a:cs typeface="Times New Roman" panose="02020603050405020304" pitchFamily="18" charset="0"/>
              </a:rPr>
              <a:t>Piaci árról való áttérés elszámoló árra</a:t>
            </a:r>
          </a:p>
          <a:p>
            <a:pPr marL="285750" indent="-285750">
              <a:buFont typeface="Arial" panose="020B0604020202020204" pitchFamily="34" charset="0"/>
              <a:buChar char="•"/>
            </a:pPr>
            <a:r>
              <a:rPr lang="hu-HU" sz="1500" dirty="0">
                <a:solidFill>
                  <a:schemeClr val="bg1"/>
                </a:solidFill>
                <a:latin typeface="Lora" pitchFamily="2" charset="-18"/>
                <a:cs typeface="Times New Roman" panose="02020603050405020304" pitchFamily="18" charset="0"/>
              </a:rPr>
              <a:t>Negatív </a:t>
            </a:r>
            <a:r>
              <a:rPr lang="hu-HU" sz="1500" dirty="0" err="1">
                <a:solidFill>
                  <a:schemeClr val="bg1"/>
                </a:solidFill>
                <a:latin typeface="Lora" pitchFamily="2" charset="-18"/>
                <a:cs typeface="Times New Roman" panose="02020603050405020304" pitchFamily="18" charset="0"/>
              </a:rPr>
              <a:t>externáliák</a:t>
            </a:r>
            <a:endParaRPr lang="hu-HU" sz="1500" dirty="0">
              <a:solidFill>
                <a:schemeClr val="bg1"/>
              </a:solidFill>
              <a:latin typeface="Lora" pitchFamily="2" charset="-18"/>
              <a:cs typeface="Times New Roman" panose="02020603050405020304" pitchFamily="18" charset="0"/>
            </a:endParaRPr>
          </a:p>
          <a:p>
            <a:pPr marL="285750" indent="-285750">
              <a:buFont typeface="Arial" panose="020B0604020202020204" pitchFamily="34" charset="0"/>
              <a:buChar char="•"/>
            </a:pPr>
            <a:r>
              <a:rPr lang="hu-HU" sz="1500" dirty="0">
                <a:solidFill>
                  <a:schemeClr val="bg1"/>
                </a:solidFill>
                <a:latin typeface="Lora" pitchFamily="2" charset="-18"/>
                <a:cs typeface="Times New Roman" panose="02020603050405020304" pitchFamily="18" charset="0"/>
              </a:rPr>
              <a:t>...</a:t>
            </a:r>
          </a:p>
        </p:txBody>
      </p:sp>
      <p:sp>
        <p:nvSpPr>
          <p:cNvPr id="18" name="Szövegdoboz 17">
            <a:extLst>
              <a:ext uri="{FF2B5EF4-FFF2-40B4-BE49-F238E27FC236}">
                <a16:creationId xmlns:a16="http://schemas.microsoft.com/office/drawing/2014/main" xmlns="" id="{4892A051-7B7B-476D-9C62-48DF886E39C6}"/>
              </a:ext>
            </a:extLst>
          </p:cNvPr>
          <p:cNvSpPr txBox="1"/>
          <p:nvPr/>
        </p:nvSpPr>
        <p:spPr>
          <a:xfrm>
            <a:off x="9181293" y="2289977"/>
            <a:ext cx="2340000" cy="1446550"/>
          </a:xfrm>
          <a:prstGeom prst="rect">
            <a:avLst/>
          </a:prstGeom>
          <a:solidFill>
            <a:srgbClr val="0070C0"/>
          </a:solidFill>
        </p:spPr>
        <p:txBody>
          <a:bodyPr wrap="square" rtlCol="0">
            <a:spAutoFit/>
          </a:bodyPr>
          <a:lstStyle/>
          <a:p>
            <a:pPr algn="ctr"/>
            <a:r>
              <a:rPr lang="hu-HU" sz="1600" b="1" dirty="0">
                <a:solidFill>
                  <a:schemeClr val="bg1"/>
                </a:solidFill>
                <a:latin typeface="Lora" pitchFamily="2" charset="-18"/>
                <a:cs typeface="Times New Roman" panose="02020603050405020304" pitchFamily="18" charset="0"/>
              </a:rPr>
              <a:t>Társadalmi hasznok</a:t>
            </a:r>
          </a:p>
          <a:p>
            <a:pPr algn="ctr"/>
            <a:r>
              <a:rPr lang="hu-HU" sz="1600" b="1" i="1" dirty="0">
                <a:solidFill>
                  <a:schemeClr val="bg1"/>
                </a:solidFill>
                <a:latin typeface="Lora" pitchFamily="2" charset="-18"/>
                <a:cs typeface="Times New Roman" panose="02020603050405020304" pitchFamily="18" charset="0"/>
              </a:rPr>
              <a:t>(</a:t>
            </a:r>
            <a:r>
              <a:rPr lang="hu-HU" sz="1600" b="1" i="1" dirty="0" err="1">
                <a:solidFill>
                  <a:schemeClr val="bg1"/>
                </a:solidFill>
                <a:latin typeface="Lora" pitchFamily="2" charset="-18"/>
                <a:cs typeface="Times New Roman" panose="02020603050405020304" pitchFamily="18" charset="0"/>
              </a:rPr>
              <a:t>Social</a:t>
            </a:r>
            <a:r>
              <a:rPr lang="hu-HU" sz="1600" b="1" i="1" dirty="0">
                <a:solidFill>
                  <a:schemeClr val="bg1"/>
                </a:solidFill>
                <a:latin typeface="Lora" pitchFamily="2" charset="-18"/>
                <a:cs typeface="Times New Roman" panose="02020603050405020304" pitchFamily="18" charset="0"/>
              </a:rPr>
              <a:t> </a:t>
            </a:r>
            <a:r>
              <a:rPr lang="hu-HU" sz="1600" b="1" i="1" dirty="0" err="1">
                <a:solidFill>
                  <a:schemeClr val="bg1"/>
                </a:solidFill>
                <a:latin typeface="Lora" pitchFamily="2" charset="-18"/>
                <a:cs typeface="Times New Roman" panose="02020603050405020304" pitchFamily="18" charset="0"/>
              </a:rPr>
              <a:t>benefits</a:t>
            </a:r>
            <a:r>
              <a:rPr lang="hu-HU" sz="1600" b="1" i="1" dirty="0">
                <a:solidFill>
                  <a:schemeClr val="bg1"/>
                </a:solidFill>
                <a:latin typeface="Lora" pitchFamily="2" charset="-18"/>
                <a:cs typeface="Times New Roman" panose="02020603050405020304" pitchFamily="18" charset="0"/>
              </a:rPr>
              <a:t>)</a:t>
            </a:r>
          </a:p>
          <a:p>
            <a:pPr marL="285750" indent="-285750">
              <a:buFont typeface="Arial" panose="020B0604020202020204" pitchFamily="34" charset="0"/>
              <a:buChar char="•"/>
            </a:pPr>
            <a:r>
              <a:rPr lang="hu-HU" sz="1400" dirty="0">
                <a:solidFill>
                  <a:schemeClr val="bg1"/>
                </a:solidFill>
                <a:latin typeface="Lora" pitchFamily="2" charset="-18"/>
                <a:cs typeface="Times New Roman" panose="02020603050405020304" pitchFamily="18" charset="0"/>
              </a:rPr>
              <a:t>Korrigált pénzügyi bevételek</a:t>
            </a:r>
          </a:p>
          <a:p>
            <a:pPr marL="285750" indent="-285750">
              <a:buFont typeface="Arial" panose="020B0604020202020204" pitchFamily="34" charset="0"/>
              <a:buChar char="•"/>
            </a:pPr>
            <a:r>
              <a:rPr lang="hu-HU" sz="1400" dirty="0">
                <a:solidFill>
                  <a:schemeClr val="bg1"/>
                </a:solidFill>
                <a:latin typeface="Lora" pitchFamily="2" charset="-18"/>
                <a:cs typeface="Times New Roman" panose="02020603050405020304" pitchFamily="18" charset="0"/>
              </a:rPr>
              <a:t>Pozitív </a:t>
            </a:r>
            <a:r>
              <a:rPr lang="hu-HU" sz="1400" dirty="0" err="1">
                <a:solidFill>
                  <a:schemeClr val="bg1"/>
                </a:solidFill>
                <a:latin typeface="Lora" pitchFamily="2" charset="-18"/>
                <a:cs typeface="Times New Roman" panose="02020603050405020304" pitchFamily="18" charset="0"/>
              </a:rPr>
              <a:t>externáliák</a:t>
            </a:r>
            <a:endParaRPr lang="hu-HU" sz="1400" dirty="0">
              <a:solidFill>
                <a:schemeClr val="bg1"/>
              </a:solidFill>
              <a:latin typeface="Lora" pitchFamily="2" charset="-18"/>
              <a:cs typeface="Times New Roman" panose="02020603050405020304" pitchFamily="18" charset="0"/>
            </a:endParaRPr>
          </a:p>
          <a:p>
            <a:pPr marL="285750" indent="-285750">
              <a:buFont typeface="Arial" panose="020B0604020202020204" pitchFamily="34" charset="0"/>
              <a:buChar char="•"/>
            </a:pPr>
            <a:r>
              <a:rPr lang="hu-HU" sz="1400" dirty="0">
                <a:solidFill>
                  <a:schemeClr val="bg1"/>
                </a:solidFill>
                <a:latin typeface="Lora" pitchFamily="2" charset="-18"/>
                <a:cs typeface="Times New Roman" panose="02020603050405020304" pitchFamily="18" charset="0"/>
              </a:rPr>
              <a:t>…</a:t>
            </a:r>
          </a:p>
        </p:txBody>
      </p:sp>
      <p:sp>
        <p:nvSpPr>
          <p:cNvPr id="21" name="Szövegdoboz 20">
            <a:extLst>
              <a:ext uri="{FF2B5EF4-FFF2-40B4-BE49-F238E27FC236}">
                <a16:creationId xmlns:a16="http://schemas.microsoft.com/office/drawing/2014/main" xmlns="" id="{35D86841-4940-48F6-98EA-B3A4BC01CA23}"/>
              </a:ext>
            </a:extLst>
          </p:cNvPr>
          <p:cNvSpPr txBox="1"/>
          <p:nvPr/>
        </p:nvSpPr>
        <p:spPr>
          <a:xfrm>
            <a:off x="6490145" y="5093761"/>
            <a:ext cx="5040000" cy="646331"/>
          </a:xfrm>
          <a:prstGeom prst="rect">
            <a:avLst/>
          </a:prstGeom>
          <a:noFill/>
          <a:ln w="28575">
            <a:solidFill>
              <a:srgbClr val="0070C0"/>
            </a:solidFill>
          </a:ln>
        </p:spPr>
        <p:txBody>
          <a:bodyPr wrap="square" rtlCol="0">
            <a:spAutoFit/>
          </a:bodyPr>
          <a:lstStyle/>
          <a:p>
            <a:pPr algn="ctr"/>
            <a:r>
              <a:rPr lang="hu-HU" b="1" dirty="0">
                <a:solidFill>
                  <a:srgbClr val="0070C0"/>
                </a:solidFill>
                <a:latin typeface="Lora" pitchFamily="2" charset="-18"/>
                <a:cs typeface="Times New Roman" panose="02020603050405020304" pitchFamily="18" charset="0"/>
              </a:rPr>
              <a:t>Társadalmi hasznosságra vonatkozó megállapítások</a:t>
            </a:r>
          </a:p>
        </p:txBody>
      </p:sp>
      <p:cxnSp>
        <p:nvCxnSpPr>
          <p:cNvPr id="25" name="Egyenes összekötő nyíllal 24">
            <a:extLst>
              <a:ext uri="{FF2B5EF4-FFF2-40B4-BE49-F238E27FC236}">
                <a16:creationId xmlns:a16="http://schemas.microsoft.com/office/drawing/2014/main" xmlns="" id="{B9A801CA-45A2-4117-8538-AAF501B354A3}"/>
              </a:ext>
            </a:extLst>
          </p:cNvPr>
          <p:cNvCxnSpPr>
            <a:cxnSpLocks/>
          </p:cNvCxnSpPr>
          <p:nvPr/>
        </p:nvCxnSpPr>
        <p:spPr>
          <a:xfrm>
            <a:off x="9020863" y="4214575"/>
            <a:ext cx="0" cy="713296"/>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 name="Cím 1">
            <a:extLst>
              <a:ext uri="{FF2B5EF4-FFF2-40B4-BE49-F238E27FC236}">
                <a16:creationId xmlns:a16="http://schemas.microsoft.com/office/drawing/2014/main" xmlns="" id="{DC748CE9-E0AA-5DCD-2A21-9600589224C7}"/>
              </a:ext>
            </a:extLst>
          </p:cNvPr>
          <p:cNvSpPr txBox="1">
            <a:spLocks/>
          </p:cNvSpPr>
          <p:nvPr/>
        </p:nvSpPr>
        <p:spPr>
          <a:xfrm>
            <a:off x="5995648" y="189861"/>
            <a:ext cx="6196352" cy="646331"/>
          </a:xfrm>
          <a:prstGeom prst="rect">
            <a:avLst/>
          </a:prstGeom>
          <a:solidFill>
            <a:schemeClr val="tx1">
              <a:lumMod val="50000"/>
              <a:lumOff val="5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sz="3400" b="1" dirty="0">
                <a:solidFill>
                  <a:schemeClr val="bg1"/>
                </a:solidFill>
                <a:latin typeface="Lora" pitchFamily="2" charset="-18"/>
              </a:rPr>
              <a:t>2. Közösségi beruházások</a:t>
            </a:r>
          </a:p>
        </p:txBody>
      </p:sp>
      <mc:AlternateContent xmlns:mc="http://schemas.openxmlformats.org/markup-compatibility/2006" xmlns:a14="http://schemas.microsoft.com/office/drawing/2010/main">
        <mc:Choice Requires="a14">
          <p:sp>
            <p:nvSpPr>
              <p:cNvPr id="3" name="Szövegdoboz 2">
                <a:extLst>
                  <a:ext uri="{FF2B5EF4-FFF2-40B4-BE49-F238E27FC236}">
                    <a16:creationId xmlns:a16="http://schemas.microsoft.com/office/drawing/2014/main" xmlns="" id="{858F4331-128E-E589-59E9-AE59ECCB4009}"/>
                  </a:ext>
                </a:extLst>
              </p:cNvPr>
              <p:cNvSpPr txBox="1"/>
              <p:nvPr/>
            </p:nvSpPr>
            <p:spPr>
              <a:xfrm>
                <a:off x="6490145" y="5854866"/>
                <a:ext cx="2340000" cy="84875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hu-HU" b="1" i="1" smtClean="0">
                          <a:solidFill>
                            <a:srgbClr val="0070C0"/>
                          </a:solidFill>
                          <a:latin typeface="Cambria Math" panose="02040503050406030204" pitchFamily="18" charset="0"/>
                        </a:rPr>
                        <m:t>𝑬𝑵𝑷𝑽</m:t>
                      </m:r>
                      <m:r>
                        <a:rPr lang="hu-HU" b="1" i="1" smtClean="0">
                          <a:solidFill>
                            <a:srgbClr val="0070C0"/>
                          </a:solidFill>
                          <a:latin typeface="Cambria Math" panose="02040503050406030204" pitchFamily="18" charset="0"/>
                        </a:rPr>
                        <m:t>=</m:t>
                      </m:r>
                      <m:nary>
                        <m:naryPr>
                          <m:chr m:val="∑"/>
                          <m:ctrlPr>
                            <a:rPr lang="hu-HU" b="1" i="1" smtClean="0">
                              <a:solidFill>
                                <a:srgbClr val="0070C0"/>
                              </a:solidFill>
                              <a:latin typeface="Cambria Math"/>
                            </a:rPr>
                          </m:ctrlPr>
                        </m:naryPr>
                        <m:sub>
                          <m:r>
                            <m:rPr>
                              <m:brk m:alnAt="23"/>
                            </m:rPr>
                            <a:rPr lang="hu-HU" b="1" i="1" smtClean="0">
                              <a:solidFill>
                                <a:srgbClr val="0070C0"/>
                              </a:solidFill>
                              <a:latin typeface="Cambria Math" panose="02040503050406030204" pitchFamily="18" charset="0"/>
                            </a:rPr>
                            <m:t>𝒕</m:t>
                          </m:r>
                          <m:r>
                            <a:rPr lang="hu-HU" b="1" i="1" smtClean="0">
                              <a:solidFill>
                                <a:srgbClr val="0070C0"/>
                              </a:solidFill>
                              <a:latin typeface="Cambria Math" panose="02040503050406030204" pitchFamily="18" charset="0"/>
                            </a:rPr>
                            <m:t>=</m:t>
                          </m:r>
                          <m:r>
                            <a:rPr lang="hu-HU" b="1" i="1" smtClean="0">
                              <a:solidFill>
                                <a:srgbClr val="0070C0"/>
                              </a:solidFill>
                              <a:latin typeface="Cambria Math" panose="02040503050406030204" pitchFamily="18" charset="0"/>
                            </a:rPr>
                            <m:t>𝟎</m:t>
                          </m:r>
                        </m:sub>
                        <m:sup>
                          <m:r>
                            <a:rPr lang="hu-HU" b="1" i="1" smtClean="0">
                              <a:solidFill>
                                <a:srgbClr val="0070C0"/>
                              </a:solidFill>
                              <a:latin typeface="Cambria Math" panose="02040503050406030204" pitchFamily="18" charset="0"/>
                            </a:rPr>
                            <m:t>𝒏</m:t>
                          </m:r>
                        </m:sup>
                        <m:e>
                          <m:f>
                            <m:fPr>
                              <m:ctrlPr>
                                <a:rPr lang="hu-HU" b="1" i="1" smtClean="0">
                                  <a:solidFill>
                                    <a:srgbClr val="0070C0"/>
                                  </a:solidFill>
                                  <a:latin typeface="Cambria Math"/>
                                </a:rPr>
                              </m:ctrlPr>
                            </m:fPr>
                            <m:num>
                              <m:sSub>
                                <m:sSubPr>
                                  <m:ctrlPr>
                                    <a:rPr lang="hu-HU" b="1" i="1" smtClean="0">
                                      <a:solidFill>
                                        <a:srgbClr val="0070C0"/>
                                      </a:solidFill>
                                      <a:latin typeface="Cambria Math"/>
                                    </a:rPr>
                                  </m:ctrlPr>
                                </m:sSubPr>
                                <m:e>
                                  <m:r>
                                    <a:rPr lang="hu-HU" b="1" i="1" smtClean="0">
                                      <a:solidFill>
                                        <a:srgbClr val="0070C0"/>
                                      </a:solidFill>
                                      <a:latin typeface="Cambria Math" panose="02040503050406030204" pitchFamily="18" charset="0"/>
                                    </a:rPr>
                                    <m:t>𝒀</m:t>
                                  </m:r>
                                </m:e>
                                <m:sub>
                                  <m:r>
                                    <a:rPr lang="hu-HU" b="1" i="1" smtClean="0">
                                      <a:solidFill>
                                        <a:srgbClr val="0070C0"/>
                                      </a:solidFill>
                                      <a:latin typeface="Cambria Math" panose="02040503050406030204" pitchFamily="18" charset="0"/>
                                    </a:rPr>
                                    <m:t>𝒕</m:t>
                                  </m:r>
                                </m:sub>
                              </m:sSub>
                            </m:num>
                            <m:den>
                              <m:sSup>
                                <m:sSupPr>
                                  <m:ctrlPr>
                                    <a:rPr lang="hu-HU" b="1" i="1" smtClean="0">
                                      <a:solidFill>
                                        <a:srgbClr val="0070C0"/>
                                      </a:solidFill>
                                      <a:latin typeface="Cambria Math"/>
                                    </a:rPr>
                                  </m:ctrlPr>
                                </m:sSupPr>
                                <m:e>
                                  <m:r>
                                    <a:rPr lang="hu-HU" b="1" i="1" smtClean="0">
                                      <a:solidFill>
                                        <a:srgbClr val="0070C0"/>
                                      </a:solidFill>
                                      <a:latin typeface="Cambria Math" panose="02040503050406030204" pitchFamily="18" charset="0"/>
                                    </a:rPr>
                                    <m:t>(</m:t>
                                  </m:r>
                                  <m:r>
                                    <a:rPr lang="hu-HU" b="1" i="1" smtClean="0">
                                      <a:solidFill>
                                        <a:srgbClr val="0070C0"/>
                                      </a:solidFill>
                                      <a:latin typeface="Cambria Math" panose="02040503050406030204" pitchFamily="18" charset="0"/>
                                    </a:rPr>
                                    <m:t>𝟏</m:t>
                                  </m:r>
                                  <m:r>
                                    <a:rPr lang="hu-HU" b="1" i="1" smtClean="0">
                                      <a:solidFill>
                                        <a:srgbClr val="0070C0"/>
                                      </a:solidFill>
                                      <a:latin typeface="Cambria Math" panose="02040503050406030204" pitchFamily="18" charset="0"/>
                                    </a:rPr>
                                    <m:t>+</m:t>
                                  </m:r>
                                  <m:r>
                                    <a:rPr lang="hu-HU" b="1" i="1" smtClean="0">
                                      <a:solidFill>
                                        <a:srgbClr val="0070C0"/>
                                      </a:solidFill>
                                      <a:latin typeface="Cambria Math" panose="02040503050406030204" pitchFamily="18" charset="0"/>
                                    </a:rPr>
                                    <m:t>𝒊</m:t>
                                  </m:r>
                                  <m:r>
                                    <a:rPr lang="hu-HU" b="1" i="1" smtClean="0">
                                      <a:solidFill>
                                        <a:srgbClr val="0070C0"/>
                                      </a:solidFill>
                                      <a:latin typeface="Cambria Math" panose="02040503050406030204" pitchFamily="18" charset="0"/>
                                    </a:rPr>
                                    <m:t>)</m:t>
                                  </m:r>
                                </m:e>
                                <m:sup>
                                  <m:r>
                                    <a:rPr lang="hu-HU" b="1" i="1" smtClean="0">
                                      <a:solidFill>
                                        <a:srgbClr val="0070C0"/>
                                      </a:solidFill>
                                      <a:latin typeface="Cambria Math" panose="02040503050406030204" pitchFamily="18" charset="0"/>
                                    </a:rPr>
                                    <m:t>𝒕</m:t>
                                  </m:r>
                                </m:sup>
                              </m:sSup>
                            </m:den>
                          </m:f>
                        </m:e>
                      </m:nary>
                    </m:oMath>
                  </m:oMathPara>
                </a14:m>
                <a:endParaRPr lang="hu-HU" b="1" dirty="0">
                  <a:solidFill>
                    <a:srgbClr val="0070C0"/>
                  </a:solidFill>
                </a:endParaRPr>
              </a:p>
            </p:txBody>
          </p:sp>
        </mc:Choice>
        <mc:Fallback xmlns="">
          <p:sp>
            <p:nvSpPr>
              <p:cNvPr id="3" name="Szövegdoboz 2">
                <a:extLst>
                  <a:ext uri="{FF2B5EF4-FFF2-40B4-BE49-F238E27FC236}">
                    <a16:creationId xmlns:a16="http://schemas.microsoft.com/office/drawing/2014/main" id="{858F4331-128E-E589-59E9-AE59ECCB4009}"/>
                  </a:ext>
                </a:extLst>
              </p:cNvPr>
              <p:cNvSpPr txBox="1">
                <a:spLocks noRot="1" noChangeAspect="1" noMove="1" noResize="1" noEditPoints="1" noAdjustHandles="1" noChangeArrowheads="1" noChangeShapeType="1" noTextEdit="1"/>
              </p:cNvSpPr>
              <p:nvPr/>
            </p:nvSpPr>
            <p:spPr>
              <a:xfrm>
                <a:off x="6490145" y="5854866"/>
                <a:ext cx="2340000" cy="848758"/>
              </a:xfrm>
              <a:prstGeom prst="rect">
                <a:avLst/>
              </a:prstGeom>
              <a:blipFill>
                <a:blip r:embed="rId3"/>
                <a:stretch>
                  <a:fillRect/>
                </a:stretch>
              </a:blipFill>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10" name="Szövegdoboz 9">
                <a:extLst>
                  <a:ext uri="{FF2B5EF4-FFF2-40B4-BE49-F238E27FC236}">
                    <a16:creationId xmlns:a16="http://schemas.microsoft.com/office/drawing/2014/main" xmlns="" id="{5FBC184A-DBAB-82C7-54A1-B49A88360FAF}"/>
                  </a:ext>
                </a:extLst>
              </p:cNvPr>
              <p:cNvSpPr txBox="1"/>
              <p:nvPr/>
            </p:nvSpPr>
            <p:spPr>
              <a:xfrm>
                <a:off x="9130493" y="6090587"/>
                <a:ext cx="99322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hu-HU" b="1" i="1" smtClean="0">
                          <a:solidFill>
                            <a:srgbClr val="0070C0"/>
                          </a:solidFill>
                          <a:latin typeface="Cambria Math" panose="02040503050406030204" pitchFamily="18" charset="0"/>
                        </a:rPr>
                        <m:t>𝑬𝑰𝑹𝑹</m:t>
                      </m:r>
                    </m:oMath>
                  </m:oMathPara>
                </a14:m>
                <a:endParaRPr lang="hu-HU" b="1" dirty="0">
                  <a:solidFill>
                    <a:srgbClr val="0070C0"/>
                  </a:solidFill>
                </a:endParaRPr>
              </a:p>
            </p:txBody>
          </p:sp>
        </mc:Choice>
        <mc:Fallback xmlns="">
          <p:sp>
            <p:nvSpPr>
              <p:cNvPr id="10" name="Szövegdoboz 9">
                <a:extLst>
                  <a:ext uri="{FF2B5EF4-FFF2-40B4-BE49-F238E27FC236}">
                    <a16:creationId xmlns:a16="http://schemas.microsoft.com/office/drawing/2014/main" id="{5FBC184A-DBAB-82C7-54A1-B49A88360FAF}"/>
                  </a:ext>
                </a:extLst>
              </p:cNvPr>
              <p:cNvSpPr txBox="1">
                <a:spLocks noRot="1" noChangeAspect="1" noMove="1" noResize="1" noEditPoints="1" noAdjustHandles="1" noChangeArrowheads="1" noChangeShapeType="1" noTextEdit="1"/>
              </p:cNvSpPr>
              <p:nvPr/>
            </p:nvSpPr>
            <p:spPr>
              <a:xfrm>
                <a:off x="9130493" y="6090587"/>
                <a:ext cx="993228" cy="369332"/>
              </a:xfrm>
              <a:prstGeom prst="rect">
                <a:avLst/>
              </a:prstGeom>
              <a:blipFill>
                <a:blip r:embed="rId4"/>
                <a:stretch>
                  <a:fillRect/>
                </a:stretch>
              </a:blipFill>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13" name="Szövegdoboz 12">
                <a:extLst>
                  <a:ext uri="{FF2B5EF4-FFF2-40B4-BE49-F238E27FC236}">
                    <a16:creationId xmlns:a16="http://schemas.microsoft.com/office/drawing/2014/main" xmlns="" id="{FB012447-CD3D-BB28-73D9-6582F4600035}"/>
                  </a:ext>
                </a:extLst>
              </p:cNvPr>
              <p:cNvSpPr txBox="1"/>
              <p:nvPr/>
            </p:nvSpPr>
            <p:spPr>
              <a:xfrm>
                <a:off x="10539176" y="6098008"/>
                <a:ext cx="99322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hu-HU" b="1" i="1" smtClean="0">
                          <a:solidFill>
                            <a:srgbClr val="0070C0"/>
                          </a:solidFill>
                          <a:latin typeface="Cambria Math" panose="02040503050406030204" pitchFamily="18" charset="0"/>
                        </a:rPr>
                        <m:t>𝑩𝑪𝑹</m:t>
                      </m:r>
                    </m:oMath>
                  </m:oMathPara>
                </a14:m>
                <a:endParaRPr lang="hu-HU" b="1" dirty="0">
                  <a:solidFill>
                    <a:srgbClr val="0070C0"/>
                  </a:solidFill>
                </a:endParaRPr>
              </a:p>
            </p:txBody>
          </p:sp>
        </mc:Choice>
        <mc:Fallback xmlns="">
          <p:sp>
            <p:nvSpPr>
              <p:cNvPr id="13" name="Szövegdoboz 12">
                <a:extLst>
                  <a:ext uri="{FF2B5EF4-FFF2-40B4-BE49-F238E27FC236}">
                    <a16:creationId xmlns:a16="http://schemas.microsoft.com/office/drawing/2014/main" id="{FB012447-CD3D-BB28-73D9-6582F4600035}"/>
                  </a:ext>
                </a:extLst>
              </p:cNvPr>
              <p:cNvSpPr txBox="1">
                <a:spLocks noRot="1" noChangeAspect="1" noMove="1" noResize="1" noEditPoints="1" noAdjustHandles="1" noChangeArrowheads="1" noChangeShapeType="1" noTextEdit="1"/>
              </p:cNvSpPr>
              <p:nvPr/>
            </p:nvSpPr>
            <p:spPr>
              <a:xfrm>
                <a:off x="10539176" y="6098008"/>
                <a:ext cx="993228" cy="369332"/>
              </a:xfrm>
              <a:prstGeom prst="rect">
                <a:avLst/>
              </a:prstGeom>
              <a:blipFill>
                <a:blip r:embed="rId5"/>
                <a:stretch>
                  <a:fillRect/>
                </a:stretch>
              </a:blipFill>
            </p:spPr>
            <p:txBody>
              <a:bodyPr/>
              <a:lstStyle/>
              <a:p>
                <a:r>
                  <a:rPr lang="hu-HU">
                    <a:noFill/>
                  </a:rPr>
                  <a:t> </a:t>
                </a:r>
              </a:p>
            </p:txBody>
          </p:sp>
        </mc:Fallback>
      </mc:AlternateContent>
      <p:pic>
        <p:nvPicPr>
          <p:cNvPr id="24" name="Kép 23">
            <a:extLst>
              <a:ext uri="{FF2B5EF4-FFF2-40B4-BE49-F238E27FC236}">
                <a16:creationId xmlns:a16="http://schemas.microsoft.com/office/drawing/2014/main" xmlns="" id="{4BC414A4-4C9C-BAF8-0D85-4992E7A7F5E0}"/>
              </a:ext>
            </a:extLst>
          </p:cNvPr>
          <p:cNvPicPr>
            <a:picLocks noChangeAspect="1"/>
          </p:cNvPicPr>
          <p:nvPr/>
        </p:nvPicPr>
        <p:blipFill rotWithShape="1">
          <a:blip r:embed="rId6">
            <a:duotone>
              <a:schemeClr val="accent3">
                <a:shade val="45000"/>
                <a:satMod val="135000"/>
              </a:schemeClr>
              <a:prstClr val="white"/>
            </a:duotone>
          </a:blip>
          <a:srcRect l="31219" r="29309" b="3104"/>
          <a:stretch/>
        </p:blipFill>
        <p:spPr>
          <a:xfrm>
            <a:off x="0" y="0"/>
            <a:ext cx="5995645" cy="6858000"/>
          </a:xfrm>
          <a:prstGeom prst="rect">
            <a:avLst/>
          </a:prstGeom>
        </p:spPr>
      </p:pic>
    </p:spTree>
    <p:extLst>
      <p:ext uri="{BB962C8B-B14F-4D97-AF65-F5344CB8AC3E}">
        <p14:creationId xmlns:p14="http://schemas.microsoft.com/office/powerpoint/2010/main" val="4029606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 számának helye 1"/>
          <p:cNvSpPr>
            <a:spLocks noGrp="1"/>
          </p:cNvSpPr>
          <p:nvPr>
            <p:ph type="sldNum" sz="quarter" idx="12"/>
          </p:nvPr>
        </p:nvSpPr>
        <p:spPr>
          <a:xfrm>
            <a:off x="9283700" y="6389784"/>
            <a:ext cx="2743200" cy="365125"/>
          </a:xfrm>
        </p:spPr>
        <p:txBody>
          <a:bodyPr/>
          <a:lstStyle/>
          <a:p>
            <a:fld id="{061F3979-A3B6-4176-9ADC-382C47C04B68}" type="slidenum">
              <a:rPr lang="en-GB" smtClean="0">
                <a:latin typeface="Lora" pitchFamily="2" charset="-18"/>
              </a:rPr>
              <a:t>12</a:t>
            </a:fld>
            <a:endParaRPr lang="en-GB" dirty="0">
              <a:latin typeface="Lora" pitchFamily="2" charset="-18"/>
            </a:endParaRPr>
          </a:p>
        </p:txBody>
      </p:sp>
      <p:sp>
        <p:nvSpPr>
          <p:cNvPr id="4" name="Cím 1">
            <a:extLst>
              <a:ext uri="{FF2B5EF4-FFF2-40B4-BE49-F238E27FC236}">
                <a16:creationId xmlns:a16="http://schemas.microsoft.com/office/drawing/2014/main" xmlns="" id="{DC748CE9-E0AA-5DCD-2A21-9600589224C7}"/>
              </a:ext>
            </a:extLst>
          </p:cNvPr>
          <p:cNvSpPr txBox="1">
            <a:spLocks/>
          </p:cNvSpPr>
          <p:nvPr/>
        </p:nvSpPr>
        <p:spPr>
          <a:xfrm>
            <a:off x="0" y="189861"/>
            <a:ext cx="12192000" cy="646331"/>
          </a:xfrm>
          <a:prstGeom prst="rect">
            <a:avLst/>
          </a:prstGeom>
          <a:solidFill>
            <a:schemeClr val="tx1">
              <a:lumMod val="50000"/>
              <a:lumOff val="5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sz="3400" b="1" dirty="0">
                <a:solidFill>
                  <a:schemeClr val="bg1"/>
                </a:solidFill>
                <a:latin typeface="Lora" pitchFamily="2" charset="-18"/>
              </a:rPr>
              <a:t>3. Költség-haszon elemzés</a:t>
            </a:r>
          </a:p>
        </p:txBody>
      </p:sp>
      <p:pic>
        <p:nvPicPr>
          <p:cNvPr id="10" name="Kép 9">
            <a:extLst>
              <a:ext uri="{FF2B5EF4-FFF2-40B4-BE49-F238E27FC236}">
                <a16:creationId xmlns:a16="http://schemas.microsoft.com/office/drawing/2014/main" xmlns="" id="{395413D9-5884-4BCC-4CF5-D125E719B7BF}"/>
              </a:ext>
            </a:extLst>
          </p:cNvPr>
          <p:cNvPicPr>
            <a:picLocks noChangeAspect="1"/>
          </p:cNvPicPr>
          <p:nvPr/>
        </p:nvPicPr>
        <p:blipFill>
          <a:blip r:embed="rId3"/>
          <a:stretch>
            <a:fillRect/>
          </a:stretch>
        </p:blipFill>
        <p:spPr>
          <a:xfrm>
            <a:off x="8032744" y="4014935"/>
            <a:ext cx="3988266" cy="2222449"/>
          </a:xfrm>
          <a:prstGeom prst="rect">
            <a:avLst/>
          </a:prstGeom>
        </p:spPr>
      </p:pic>
      <p:sp>
        <p:nvSpPr>
          <p:cNvPr id="20" name="Szövegdoboz 19">
            <a:extLst>
              <a:ext uri="{FF2B5EF4-FFF2-40B4-BE49-F238E27FC236}">
                <a16:creationId xmlns:a16="http://schemas.microsoft.com/office/drawing/2014/main" xmlns="" id="{88932480-AE75-0B7A-8873-AC1287912B1D}"/>
              </a:ext>
            </a:extLst>
          </p:cNvPr>
          <p:cNvSpPr txBox="1"/>
          <p:nvPr/>
        </p:nvSpPr>
        <p:spPr>
          <a:xfrm>
            <a:off x="122014" y="1225193"/>
            <a:ext cx="7607300" cy="5262979"/>
          </a:xfrm>
          <a:prstGeom prst="rect">
            <a:avLst/>
          </a:prstGeom>
          <a:noFill/>
        </p:spPr>
        <p:txBody>
          <a:bodyPr wrap="square" rtlCol="0">
            <a:spAutoFit/>
          </a:bodyPr>
          <a:lstStyle/>
          <a:p>
            <a:pPr marL="342900" indent="-342900">
              <a:buFont typeface="Arial" panose="020B0604020202020204" pitchFamily="34" charset="0"/>
              <a:buChar char="•"/>
            </a:pPr>
            <a:r>
              <a:rPr lang="hu-HU" sz="2400" dirty="0">
                <a:latin typeface="Lora" pitchFamily="2" charset="-18"/>
              </a:rPr>
              <a:t>Minden döntési problémának van pénzügyi és társadalmi vetülete is.</a:t>
            </a:r>
          </a:p>
          <a:p>
            <a:r>
              <a:rPr lang="hu-HU" sz="2400" dirty="0">
                <a:latin typeface="Lora" pitchFamily="2" charset="-18"/>
              </a:rPr>
              <a:t> </a:t>
            </a:r>
          </a:p>
          <a:p>
            <a:pPr marL="342900" indent="-342900">
              <a:buFont typeface="Arial" panose="020B0604020202020204" pitchFamily="34" charset="0"/>
              <a:buChar char="•"/>
            </a:pPr>
            <a:r>
              <a:rPr lang="hu-HU" sz="2400" dirty="0">
                <a:latin typeface="Lora" pitchFamily="2" charset="-18"/>
              </a:rPr>
              <a:t>Pénzügyi </a:t>
            </a:r>
            <a:r>
              <a:rPr lang="hu-HU" sz="2400" i="1" dirty="0">
                <a:latin typeface="Lora" pitchFamily="2" charset="-18"/>
              </a:rPr>
              <a:t>(</a:t>
            </a:r>
            <a:r>
              <a:rPr lang="hu-HU" sz="2400" i="1" dirty="0" err="1">
                <a:latin typeface="Lora" pitchFamily="2" charset="-18"/>
              </a:rPr>
              <a:t>financial</a:t>
            </a:r>
            <a:r>
              <a:rPr lang="hu-HU" sz="2400" i="1" dirty="0">
                <a:latin typeface="Lora" pitchFamily="2" charset="-18"/>
              </a:rPr>
              <a:t>)</a:t>
            </a:r>
            <a:r>
              <a:rPr lang="hu-HU" sz="2400" dirty="0">
                <a:latin typeface="Lora" pitchFamily="2" charset="-18"/>
              </a:rPr>
              <a:t> és közgazdasági/társadalmi </a:t>
            </a:r>
            <a:r>
              <a:rPr lang="hu-HU" sz="2400" i="1" dirty="0">
                <a:latin typeface="Lora" pitchFamily="2" charset="-18"/>
              </a:rPr>
              <a:t>(</a:t>
            </a:r>
            <a:r>
              <a:rPr lang="hu-HU" sz="2400" i="1" dirty="0" err="1">
                <a:latin typeface="Lora" pitchFamily="2" charset="-18"/>
              </a:rPr>
              <a:t>economic</a:t>
            </a:r>
            <a:r>
              <a:rPr lang="hu-HU" sz="2400" i="1" dirty="0">
                <a:latin typeface="Lora" pitchFamily="2" charset="-18"/>
              </a:rPr>
              <a:t>/</a:t>
            </a:r>
            <a:r>
              <a:rPr lang="hu-HU" sz="2400" i="1" dirty="0" err="1">
                <a:latin typeface="Lora" pitchFamily="2" charset="-18"/>
              </a:rPr>
              <a:t>social</a:t>
            </a:r>
            <a:r>
              <a:rPr lang="hu-HU" sz="2400" i="1" dirty="0">
                <a:latin typeface="Lora" pitchFamily="2" charset="-18"/>
              </a:rPr>
              <a:t>)</a:t>
            </a:r>
            <a:r>
              <a:rPr lang="hu-HU" sz="2400" dirty="0">
                <a:latin typeface="Lora" pitchFamily="2" charset="-18"/>
              </a:rPr>
              <a:t> költség-haszon elemzés (</a:t>
            </a:r>
            <a:r>
              <a:rPr lang="hu-HU" sz="2400" i="1" dirty="0">
                <a:latin typeface="Lora" pitchFamily="2" charset="-18"/>
              </a:rPr>
              <a:t>cost-benefit </a:t>
            </a:r>
            <a:r>
              <a:rPr lang="hu-HU" sz="2400" i="1" dirty="0" err="1">
                <a:latin typeface="Lora" pitchFamily="2" charset="-18"/>
              </a:rPr>
              <a:t>analysis</a:t>
            </a:r>
            <a:r>
              <a:rPr lang="hu-HU" sz="2400" dirty="0">
                <a:latin typeface="Lora" pitchFamily="2" charset="-18"/>
              </a:rPr>
              <a:t>, CBA)</a:t>
            </a:r>
          </a:p>
          <a:p>
            <a:endParaRPr lang="hu-HU" sz="2400" dirty="0">
              <a:latin typeface="Lora" pitchFamily="2" charset="-18"/>
            </a:endParaRPr>
          </a:p>
          <a:p>
            <a:pPr marL="800100" lvl="1" indent="-342900">
              <a:buFont typeface="Arial" panose="020B0604020202020204" pitchFamily="34" charset="0"/>
              <a:buChar char="•"/>
            </a:pPr>
            <a:r>
              <a:rPr lang="hu-HU" sz="2400" dirty="0">
                <a:latin typeface="Lora" pitchFamily="2" charset="-18"/>
              </a:rPr>
              <a:t>Döntéstámogató eszköz</a:t>
            </a:r>
          </a:p>
          <a:p>
            <a:pPr marL="800100" lvl="1" indent="-342900">
              <a:buFont typeface="Arial" panose="020B0604020202020204" pitchFamily="34" charset="0"/>
              <a:buChar char="•"/>
            </a:pPr>
            <a:r>
              <a:rPr lang="hu-HU" sz="2400" dirty="0">
                <a:latin typeface="Lora" pitchFamily="2" charset="-18"/>
              </a:rPr>
              <a:t>Jellemzően ex-ante vizsgálatok</a:t>
            </a:r>
          </a:p>
          <a:p>
            <a:pPr marL="800100" lvl="1" indent="-342900">
              <a:buFont typeface="Arial" panose="020B0604020202020204" pitchFamily="34" charset="0"/>
              <a:buChar char="•"/>
            </a:pPr>
            <a:r>
              <a:rPr lang="hu-HU" sz="2400" dirty="0">
                <a:latin typeface="Lora" pitchFamily="2" charset="-18"/>
              </a:rPr>
              <a:t>Különböző műszaki tartalommal rendelkező alternatívák összehasonlítása</a:t>
            </a:r>
          </a:p>
          <a:p>
            <a:pPr marL="1257300" lvl="2" indent="-342900">
              <a:buFont typeface="Arial" panose="020B0604020202020204" pitchFamily="34" charset="0"/>
              <a:buChar char="•"/>
            </a:pPr>
            <a:r>
              <a:rPr lang="hu-HU" sz="2400" dirty="0">
                <a:latin typeface="Lora" pitchFamily="2" charset="-18"/>
              </a:rPr>
              <a:t>Pénzügyi megtérülés</a:t>
            </a:r>
          </a:p>
          <a:p>
            <a:pPr marL="1257300" lvl="2" indent="-342900">
              <a:buFont typeface="Arial" panose="020B0604020202020204" pitchFamily="34" charset="0"/>
              <a:buChar char="•"/>
            </a:pPr>
            <a:r>
              <a:rPr lang="hu-HU" sz="2400" dirty="0">
                <a:latin typeface="Lora" pitchFamily="2" charset="-18"/>
              </a:rPr>
              <a:t>Társadalmi hasznosság, hatékonyság </a:t>
            </a:r>
            <a:r>
              <a:rPr lang="hu-HU" sz="2400" dirty="0" err="1">
                <a:latin typeface="Lora" pitchFamily="2" charset="-18"/>
              </a:rPr>
              <a:t>kvantifikálása</a:t>
            </a:r>
            <a:endParaRPr lang="hu-HU" sz="2400" dirty="0">
              <a:latin typeface="Lora" pitchFamily="2" charset="-18"/>
            </a:endParaRPr>
          </a:p>
        </p:txBody>
      </p:sp>
      <p:pic>
        <p:nvPicPr>
          <p:cNvPr id="5" name="Kép 4">
            <a:extLst>
              <a:ext uri="{FF2B5EF4-FFF2-40B4-BE49-F238E27FC236}">
                <a16:creationId xmlns:a16="http://schemas.microsoft.com/office/drawing/2014/main" xmlns="" id="{A509D093-21F8-E107-51E5-E4BBB3F5F4F4}"/>
              </a:ext>
            </a:extLst>
          </p:cNvPr>
          <p:cNvPicPr>
            <a:picLocks noChangeAspect="1"/>
          </p:cNvPicPr>
          <p:nvPr/>
        </p:nvPicPr>
        <p:blipFill>
          <a:blip r:embed="rId4"/>
          <a:stretch>
            <a:fillRect/>
          </a:stretch>
        </p:blipFill>
        <p:spPr>
          <a:xfrm>
            <a:off x="8022583" y="1267740"/>
            <a:ext cx="4047403" cy="2308579"/>
          </a:xfrm>
          <a:prstGeom prst="rect">
            <a:avLst/>
          </a:prstGeom>
        </p:spPr>
      </p:pic>
    </p:spTree>
    <p:extLst>
      <p:ext uri="{BB962C8B-B14F-4D97-AF65-F5344CB8AC3E}">
        <p14:creationId xmlns:p14="http://schemas.microsoft.com/office/powerpoint/2010/main" val="2241370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 számának helye 1"/>
          <p:cNvSpPr>
            <a:spLocks noGrp="1"/>
          </p:cNvSpPr>
          <p:nvPr>
            <p:ph type="sldNum" sz="quarter" idx="12"/>
          </p:nvPr>
        </p:nvSpPr>
        <p:spPr>
          <a:xfrm>
            <a:off x="9283700" y="6389784"/>
            <a:ext cx="2743200" cy="365125"/>
          </a:xfrm>
        </p:spPr>
        <p:txBody>
          <a:bodyPr/>
          <a:lstStyle/>
          <a:p>
            <a:fld id="{061F3979-A3B6-4176-9ADC-382C47C04B68}" type="slidenum">
              <a:rPr lang="en-GB" smtClean="0">
                <a:latin typeface="Lora" pitchFamily="2" charset="-18"/>
              </a:rPr>
              <a:t>13</a:t>
            </a:fld>
            <a:endParaRPr lang="en-GB" dirty="0">
              <a:latin typeface="Lora" pitchFamily="2" charset="-18"/>
            </a:endParaRPr>
          </a:p>
        </p:txBody>
      </p:sp>
      <p:sp>
        <p:nvSpPr>
          <p:cNvPr id="5" name="Szövegdoboz 4">
            <a:extLst>
              <a:ext uri="{FF2B5EF4-FFF2-40B4-BE49-F238E27FC236}">
                <a16:creationId xmlns:a16="http://schemas.microsoft.com/office/drawing/2014/main" xmlns="" id="{67C2AC51-BF4D-425E-B0D9-D181F7A0342E}"/>
              </a:ext>
            </a:extLst>
          </p:cNvPr>
          <p:cNvSpPr txBox="1"/>
          <p:nvPr/>
        </p:nvSpPr>
        <p:spPr>
          <a:xfrm>
            <a:off x="704850" y="1185487"/>
            <a:ext cx="5040000" cy="400110"/>
          </a:xfrm>
          <a:prstGeom prst="rect">
            <a:avLst/>
          </a:prstGeom>
          <a:solidFill>
            <a:schemeClr val="accent6">
              <a:lumMod val="75000"/>
            </a:schemeClr>
          </a:solidFill>
        </p:spPr>
        <p:txBody>
          <a:bodyPr wrap="square" rtlCol="0">
            <a:spAutoFit/>
          </a:bodyPr>
          <a:lstStyle/>
          <a:p>
            <a:pPr algn="ctr"/>
            <a:r>
              <a:rPr lang="hu-HU" sz="2000" b="1" dirty="0">
                <a:solidFill>
                  <a:schemeClr val="bg1"/>
                </a:solidFill>
                <a:latin typeface="Lora" pitchFamily="2" charset="-18"/>
                <a:cs typeface="Times New Roman" panose="02020603050405020304" pitchFamily="18" charset="0"/>
              </a:rPr>
              <a:t>Pénzügyi költség-haszon elemzés</a:t>
            </a:r>
          </a:p>
        </p:txBody>
      </p:sp>
      <p:sp>
        <p:nvSpPr>
          <p:cNvPr id="8" name="Szövegdoboz 7">
            <a:extLst>
              <a:ext uri="{FF2B5EF4-FFF2-40B4-BE49-F238E27FC236}">
                <a16:creationId xmlns:a16="http://schemas.microsoft.com/office/drawing/2014/main" xmlns="" id="{0B2F4BFD-0060-4CD0-B573-0C1327E984E0}"/>
              </a:ext>
            </a:extLst>
          </p:cNvPr>
          <p:cNvSpPr txBox="1"/>
          <p:nvPr/>
        </p:nvSpPr>
        <p:spPr>
          <a:xfrm>
            <a:off x="6490144" y="1185487"/>
            <a:ext cx="5040000" cy="400110"/>
          </a:xfrm>
          <a:prstGeom prst="rect">
            <a:avLst/>
          </a:prstGeom>
          <a:solidFill>
            <a:srgbClr val="0070C0"/>
          </a:solidFill>
        </p:spPr>
        <p:txBody>
          <a:bodyPr wrap="square" rtlCol="0">
            <a:spAutoFit/>
          </a:bodyPr>
          <a:lstStyle/>
          <a:p>
            <a:pPr algn="ctr"/>
            <a:r>
              <a:rPr lang="hu-HU" sz="2000" b="1" dirty="0">
                <a:solidFill>
                  <a:schemeClr val="bg1"/>
                </a:solidFill>
                <a:latin typeface="Lora" pitchFamily="2" charset="-18"/>
                <a:cs typeface="Times New Roman" panose="02020603050405020304" pitchFamily="18" charset="0"/>
              </a:rPr>
              <a:t>Közgazdasági költség-haszon elemzés</a:t>
            </a:r>
          </a:p>
        </p:txBody>
      </p:sp>
      <p:sp>
        <p:nvSpPr>
          <p:cNvPr id="9" name="Szövegdoboz 8">
            <a:extLst>
              <a:ext uri="{FF2B5EF4-FFF2-40B4-BE49-F238E27FC236}">
                <a16:creationId xmlns:a16="http://schemas.microsoft.com/office/drawing/2014/main" xmlns="" id="{CDCA4F1D-4D2D-48DB-8FF0-2B0C2EDB4F56}"/>
              </a:ext>
            </a:extLst>
          </p:cNvPr>
          <p:cNvSpPr txBox="1"/>
          <p:nvPr/>
        </p:nvSpPr>
        <p:spPr>
          <a:xfrm>
            <a:off x="704851" y="1624996"/>
            <a:ext cx="5031478" cy="584775"/>
          </a:xfrm>
          <a:prstGeom prst="rect">
            <a:avLst/>
          </a:prstGeom>
          <a:noFill/>
        </p:spPr>
        <p:txBody>
          <a:bodyPr wrap="square" rtlCol="0">
            <a:spAutoFit/>
          </a:bodyPr>
          <a:lstStyle/>
          <a:p>
            <a:pPr algn="ctr"/>
            <a:r>
              <a:rPr lang="hu-HU" sz="1600" dirty="0">
                <a:latin typeface="Lora" pitchFamily="2" charset="-18"/>
                <a:cs typeface="Times New Roman" panose="02020603050405020304" pitchFamily="18" charset="0"/>
              </a:rPr>
              <a:t>Direkt pénzügyi hatások számbavétele</a:t>
            </a:r>
          </a:p>
          <a:p>
            <a:pPr algn="ctr"/>
            <a:r>
              <a:rPr lang="hu-HU" sz="1600" dirty="0">
                <a:latin typeface="Lora" pitchFamily="2" charset="-18"/>
                <a:cs typeface="Times New Roman" panose="02020603050405020304" pitchFamily="18" charset="0"/>
              </a:rPr>
              <a:t>tulajdonos/üzemeltető szempontjából</a:t>
            </a:r>
          </a:p>
        </p:txBody>
      </p:sp>
      <p:sp>
        <p:nvSpPr>
          <p:cNvPr id="11" name="Szövegdoboz 10">
            <a:extLst>
              <a:ext uri="{FF2B5EF4-FFF2-40B4-BE49-F238E27FC236}">
                <a16:creationId xmlns:a16="http://schemas.microsoft.com/office/drawing/2014/main" xmlns="" id="{EE5FCD6C-4EA3-4CDA-A717-E23343D2976A}"/>
              </a:ext>
            </a:extLst>
          </p:cNvPr>
          <p:cNvSpPr txBox="1"/>
          <p:nvPr/>
        </p:nvSpPr>
        <p:spPr>
          <a:xfrm>
            <a:off x="6520433" y="1624996"/>
            <a:ext cx="5000860" cy="584775"/>
          </a:xfrm>
          <a:prstGeom prst="rect">
            <a:avLst/>
          </a:prstGeom>
          <a:noFill/>
        </p:spPr>
        <p:txBody>
          <a:bodyPr wrap="square">
            <a:spAutoFit/>
          </a:bodyPr>
          <a:lstStyle/>
          <a:p>
            <a:pPr algn="ctr"/>
            <a:r>
              <a:rPr lang="hu-HU" sz="1600" dirty="0">
                <a:latin typeface="Lora" pitchFamily="2" charset="-18"/>
                <a:cs typeface="Times New Roman" panose="02020603050405020304" pitchFamily="18" charset="0"/>
              </a:rPr>
              <a:t>Társadalmi hatások számbavétele</a:t>
            </a:r>
          </a:p>
          <a:p>
            <a:pPr algn="ctr"/>
            <a:r>
              <a:rPr lang="hu-HU" sz="1600" dirty="0">
                <a:latin typeface="Lora" pitchFamily="2" charset="-18"/>
                <a:cs typeface="Times New Roman" panose="02020603050405020304" pitchFamily="18" charset="0"/>
              </a:rPr>
              <a:t>érintett társadalom szempontjából</a:t>
            </a:r>
          </a:p>
        </p:txBody>
      </p:sp>
      <p:sp>
        <p:nvSpPr>
          <p:cNvPr id="12" name="Szövegdoboz 11">
            <a:extLst>
              <a:ext uri="{FF2B5EF4-FFF2-40B4-BE49-F238E27FC236}">
                <a16:creationId xmlns:a16="http://schemas.microsoft.com/office/drawing/2014/main" xmlns="" id="{BEABD3C9-37A8-4A91-B063-7DE8ABFC161D}"/>
              </a:ext>
            </a:extLst>
          </p:cNvPr>
          <p:cNvSpPr txBox="1"/>
          <p:nvPr/>
        </p:nvSpPr>
        <p:spPr>
          <a:xfrm>
            <a:off x="704850" y="2255608"/>
            <a:ext cx="2340000" cy="2369880"/>
          </a:xfrm>
          <a:prstGeom prst="rect">
            <a:avLst/>
          </a:prstGeom>
          <a:solidFill>
            <a:schemeClr val="accent6">
              <a:lumMod val="75000"/>
            </a:schemeClr>
          </a:solidFill>
        </p:spPr>
        <p:txBody>
          <a:bodyPr wrap="square" rtlCol="0">
            <a:spAutoFit/>
          </a:bodyPr>
          <a:lstStyle/>
          <a:p>
            <a:pPr algn="ctr"/>
            <a:r>
              <a:rPr lang="hu-HU" sz="1600" b="1" dirty="0">
                <a:solidFill>
                  <a:schemeClr val="bg1"/>
                </a:solidFill>
                <a:latin typeface="Lora" pitchFamily="2" charset="-18"/>
                <a:cs typeface="Times New Roman" panose="02020603050405020304" pitchFamily="18" charset="0"/>
              </a:rPr>
              <a:t>Pénzügyi költségek</a:t>
            </a:r>
          </a:p>
          <a:p>
            <a:pPr algn="ctr"/>
            <a:r>
              <a:rPr lang="hu-HU" sz="1600" b="1" i="1" dirty="0">
                <a:solidFill>
                  <a:schemeClr val="bg1"/>
                </a:solidFill>
                <a:latin typeface="Lora" pitchFamily="2" charset="-18"/>
                <a:cs typeface="Times New Roman" panose="02020603050405020304" pitchFamily="18" charset="0"/>
              </a:rPr>
              <a:t>(Financial </a:t>
            </a:r>
            <a:r>
              <a:rPr lang="hu-HU" sz="1600" b="1" i="1" dirty="0" err="1">
                <a:solidFill>
                  <a:schemeClr val="bg1"/>
                </a:solidFill>
                <a:latin typeface="Lora" pitchFamily="2" charset="-18"/>
                <a:cs typeface="Times New Roman" panose="02020603050405020304" pitchFamily="18" charset="0"/>
              </a:rPr>
              <a:t>costs</a:t>
            </a:r>
            <a:r>
              <a:rPr lang="hu-HU" sz="1600" b="1" i="1" dirty="0">
                <a:solidFill>
                  <a:schemeClr val="bg1"/>
                </a:solidFill>
                <a:latin typeface="Lora" pitchFamily="2" charset="-18"/>
                <a:cs typeface="Times New Roman" panose="02020603050405020304" pitchFamily="18" charset="0"/>
              </a:rPr>
              <a:t>)</a:t>
            </a:r>
            <a:endParaRPr lang="hu-HU" sz="1600" i="1" dirty="0">
              <a:solidFill>
                <a:schemeClr val="bg1"/>
              </a:solidFill>
              <a:latin typeface="Lora" pitchFamily="2" charset="-18"/>
              <a:cs typeface="Times New Roman" panose="02020603050405020304" pitchFamily="18" charset="0"/>
            </a:endParaRPr>
          </a:p>
          <a:p>
            <a:pPr marL="285750" indent="-285750">
              <a:buFont typeface="Arial" panose="020B0604020202020204" pitchFamily="34" charset="0"/>
              <a:buChar char="•"/>
            </a:pPr>
            <a:r>
              <a:rPr lang="hu-HU" sz="1600" dirty="0">
                <a:solidFill>
                  <a:schemeClr val="bg1"/>
                </a:solidFill>
                <a:latin typeface="Lora" pitchFamily="2" charset="-18"/>
                <a:cs typeface="Times New Roman" panose="02020603050405020304" pitchFamily="18" charset="0"/>
              </a:rPr>
              <a:t>Beruházási költség</a:t>
            </a:r>
          </a:p>
          <a:p>
            <a:pPr marL="285750" indent="-285750">
              <a:buFont typeface="Arial" panose="020B0604020202020204" pitchFamily="34" charset="0"/>
              <a:buChar char="•"/>
            </a:pPr>
            <a:r>
              <a:rPr lang="hu-HU" sz="1600" dirty="0">
                <a:solidFill>
                  <a:schemeClr val="bg1"/>
                </a:solidFill>
                <a:latin typeface="Lora" pitchFamily="2" charset="-18"/>
                <a:cs typeface="Times New Roman" panose="02020603050405020304" pitchFamily="18" charset="0"/>
              </a:rPr>
              <a:t>Üzemeltetési költség</a:t>
            </a:r>
          </a:p>
          <a:p>
            <a:pPr marL="285750" indent="-285750">
              <a:buFont typeface="Arial" panose="020B0604020202020204" pitchFamily="34" charset="0"/>
              <a:buChar char="•"/>
            </a:pPr>
            <a:r>
              <a:rPr lang="hu-HU" sz="1600" dirty="0">
                <a:solidFill>
                  <a:schemeClr val="bg1"/>
                </a:solidFill>
                <a:latin typeface="Lora" pitchFamily="2" charset="-18"/>
                <a:cs typeface="Times New Roman" panose="02020603050405020304" pitchFamily="18" charset="0"/>
              </a:rPr>
              <a:t>Karbantartási költség</a:t>
            </a:r>
          </a:p>
          <a:p>
            <a:pPr marL="285750" indent="-285750">
              <a:buFont typeface="Arial" panose="020B0604020202020204" pitchFamily="34" charset="0"/>
              <a:buChar char="•"/>
            </a:pPr>
            <a:r>
              <a:rPr lang="hu-HU" sz="1600" dirty="0">
                <a:solidFill>
                  <a:schemeClr val="bg1"/>
                </a:solidFill>
                <a:latin typeface="Lora" pitchFamily="2" charset="-18"/>
                <a:cs typeface="Times New Roman" panose="02020603050405020304" pitchFamily="18" charset="0"/>
              </a:rPr>
              <a:t>Pótlási költség</a:t>
            </a:r>
          </a:p>
          <a:p>
            <a:pPr marL="285750" indent="-285750">
              <a:buFont typeface="Arial" panose="020B0604020202020204" pitchFamily="34" charset="0"/>
              <a:buChar char="•"/>
            </a:pPr>
            <a:r>
              <a:rPr lang="hu-HU" sz="1600" dirty="0">
                <a:solidFill>
                  <a:schemeClr val="bg1"/>
                </a:solidFill>
                <a:latin typeface="Lora" pitchFamily="2" charset="-18"/>
                <a:cs typeface="Times New Roman" panose="02020603050405020304" pitchFamily="18" charset="0"/>
              </a:rPr>
              <a:t>…</a:t>
            </a:r>
          </a:p>
        </p:txBody>
      </p:sp>
      <p:sp>
        <p:nvSpPr>
          <p:cNvPr id="14" name="Szövegdoboz 13">
            <a:extLst>
              <a:ext uri="{FF2B5EF4-FFF2-40B4-BE49-F238E27FC236}">
                <a16:creationId xmlns:a16="http://schemas.microsoft.com/office/drawing/2014/main" xmlns="" id="{1B3D90BD-96A0-45E2-805C-5FC40F951AC3}"/>
              </a:ext>
            </a:extLst>
          </p:cNvPr>
          <p:cNvSpPr txBox="1"/>
          <p:nvPr/>
        </p:nvSpPr>
        <p:spPr>
          <a:xfrm>
            <a:off x="3404850" y="2255608"/>
            <a:ext cx="2340000" cy="1631216"/>
          </a:xfrm>
          <a:prstGeom prst="rect">
            <a:avLst/>
          </a:prstGeom>
          <a:solidFill>
            <a:schemeClr val="accent6">
              <a:lumMod val="75000"/>
            </a:schemeClr>
          </a:solidFill>
        </p:spPr>
        <p:txBody>
          <a:bodyPr wrap="square" rtlCol="0">
            <a:spAutoFit/>
          </a:bodyPr>
          <a:lstStyle/>
          <a:p>
            <a:pPr algn="ctr"/>
            <a:r>
              <a:rPr lang="hu-HU" sz="1600" b="1" dirty="0">
                <a:solidFill>
                  <a:schemeClr val="bg1"/>
                </a:solidFill>
                <a:latin typeface="Lora" pitchFamily="2" charset="-18"/>
                <a:cs typeface="Times New Roman" panose="02020603050405020304" pitchFamily="18" charset="0"/>
              </a:rPr>
              <a:t>Pénzügyi bevételek</a:t>
            </a:r>
            <a:endParaRPr lang="hu-HU" sz="1600" dirty="0">
              <a:solidFill>
                <a:schemeClr val="bg1"/>
              </a:solidFill>
              <a:latin typeface="Lora" pitchFamily="2" charset="-18"/>
              <a:cs typeface="Times New Roman" panose="02020603050405020304" pitchFamily="18" charset="0"/>
            </a:endParaRPr>
          </a:p>
          <a:p>
            <a:pPr algn="ctr"/>
            <a:r>
              <a:rPr lang="hu-HU" sz="1600" b="1" i="1" dirty="0">
                <a:solidFill>
                  <a:schemeClr val="bg1"/>
                </a:solidFill>
                <a:latin typeface="Lora" pitchFamily="2" charset="-18"/>
                <a:cs typeface="Times New Roman" panose="02020603050405020304" pitchFamily="18" charset="0"/>
              </a:rPr>
              <a:t>(Financial </a:t>
            </a:r>
            <a:r>
              <a:rPr lang="hu-HU" sz="1600" b="1" i="1" dirty="0" err="1">
                <a:solidFill>
                  <a:schemeClr val="bg1"/>
                </a:solidFill>
                <a:latin typeface="Lora" pitchFamily="2" charset="-18"/>
                <a:cs typeface="Times New Roman" panose="02020603050405020304" pitchFamily="18" charset="0"/>
              </a:rPr>
              <a:t>revenues</a:t>
            </a:r>
            <a:r>
              <a:rPr lang="hu-HU" sz="1600" b="1" i="1" dirty="0">
                <a:solidFill>
                  <a:schemeClr val="bg1"/>
                </a:solidFill>
                <a:latin typeface="Lora" pitchFamily="2" charset="-18"/>
                <a:cs typeface="Times New Roman" panose="02020603050405020304" pitchFamily="18" charset="0"/>
              </a:rPr>
              <a:t>)</a:t>
            </a:r>
          </a:p>
          <a:p>
            <a:pPr marL="285750" indent="-285750">
              <a:buFont typeface="Arial" panose="020B0604020202020204" pitchFamily="34" charset="0"/>
              <a:buChar char="•"/>
            </a:pPr>
            <a:r>
              <a:rPr lang="hu-HU" sz="1600" dirty="0">
                <a:solidFill>
                  <a:schemeClr val="bg1"/>
                </a:solidFill>
                <a:latin typeface="Lora" pitchFamily="2" charset="-18"/>
                <a:cs typeface="Times New Roman" panose="02020603050405020304" pitchFamily="18" charset="0"/>
              </a:rPr>
              <a:t>Üzemeltetésből származó bevételek</a:t>
            </a:r>
          </a:p>
          <a:p>
            <a:pPr marL="285750" indent="-285750">
              <a:buFont typeface="Arial" panose="020B0604020202020204" pitchFamily="34" charset="0"/>
              <a:buChar char="•"/>
            </a:pPr>
            <a:r>
              <a:rPr lang="hu-HU" sz="1600" dirty="0">
                <a:solidFill>
                  <a:schemeClr val="bg1"/>
                </a:solidFill>
                <a:latin typeface="Lora" pitchFamily="2" charset="-18"/>
                <a:cs typeface="Times New Roman" panose="02020603050405020304" pitchFamily="18" charset="0"/>
              </a:rPr>
              <a:t>Maradványérték</a:t>
            </a:r>
          </a:p>
          <a:p>
            <a:pPr marL="285750" indent="-285750">
              <a:buFont typeface="Arial" panose="020B0604020202020204" pitchFamily="34" charset="0"/>
              <a:buChar char="•"/>
            </a:pPr>
            <a:r>
              <a:rPr lang="hu-HU" sz="1600" dirty="0">
                <a:solidFill>
                  <a:schemeClr val="bg1"/>
                </a:solidFill>
                <a:latin typeface="Lora" pitchFamily="2" charset="-18"/>
                <a:cs typeface="Times New Roman" panose="02020603050405020304" pitchFamily="18" charset="0"/>
              </a:rPr>
              <a:t>…</a:t>
            </a:r>
          </a:p>
        </p:txBody>
      </p:sp>
      <p:sp>
        <p:nvSpPr>
          <p:cNvPr id="16" name="Szövegdoboz 15">
            <a:extLst>
              <a:ext uri="{FF2B5EF4-FFF2-40B4-BE49-F238E27FC236}">
                <a16:creationId xmlns:a16="http://schemas.microsoft.com/office/drawing/2014/main" xmlns="" id="{E0E3984A-48A2-48ED-AD59-37F2DD47F983}"/>
              </a:ext>
            </a:extLst>
          </p:cNvPr>
          <p:cNvSpPr txBox="1"/>
          <p:nvPr/>
        </p:nvSpPr>
        <p:spPr>
          <a:xfrm>
            <a:off x="6490144" y="2278620"/>
            <a:ext cx="2340000" cy="2677656"/>
          </a:xfrm>
          <a:prstGeom prst="rect">
            <a:avLst/>
          </a:prstGeom>
          <a:solidFill>
            <a:srgbClr val="0070C0"/>
          </a:solidFill>
        </p:spPr>
        <p:txBody>
          <a:bodyPr wrap="square" rtlCol="0">
            <a:spAutoFit/>
          </a:bodyPr>
          <a:lstStyle/>
          <a:p>
            <a:pPr algn="ctr"/>
            <a:r>
              <a:rPr lang="hu-HU" sz="1600" b="1" dirty="0">
                <a:solidFill>
                  <a:schemeClr val="bg1"/>
                </a:solidFill>
                <a:latin typeface="Lora" pitchFamily="2" charset="-18"/>
                <a:cs typeface="Times New Roman" panose="02020603050405020304" pitchFamily="18" charset="0"/>
              </a:rPr>
              <a:t>Közgazdasági/ társadalmi költségek</a:t>
            </a:r>
          </a:p>
          <a:p>
            <a:pPr algn="ctr"/>
            <a:r>
              <a:rPr lang="hu-HU" sz="1600" b="1" i="1" dirty="0">
                <a:solidFill>
                  <a:schemeClr val="bg1"/>
                </a:solidFill>
                <a:latin typeface="Lora" pitchFamily="2" charset="-18"/>
                <a:cs typeface="Times New Roman" panose="02020603050405020304" pitchFamily="18" charset="0"/>
              </a:rPr>
              <a:t>(</a:t>
            </a:r>
            <a:r>
              <a:rPr lang="hu-HU" sz="1600" b="1" i="1" dirty="0" err="1">
                <a:solidFill>
                  <a:schemeClr val="bg1"/>
                </a:solidFill>
                <a:latin typeface="Lora" pitchFamily="2" charset="-18"/>
                <a:cs typeface="Times New Roman" panose="02020603050405020304" pitchFamily="18" charset="0"/>
              </a:rPr>
              <a:t>Economic</a:t>
            </a:r>
            <a:r>
              <a:rPr lang="hu-HU" sz="1600" b="1" i="1" dirty="0">
                <a:solidFill>
                  <a:schemeClr val="bg1"/>
                </a:solidFill>
                <a:latin typeface="Lora" pitchFamily="2" charset="-18"/>
                <a:cs typeface="Times New Roman" panose="02020603050405020304" pitchFamily="18" charset="0"/>
              </a:rPr>
              <a:t> </a:t>
            </a:r>
            <a:r>
              <a:rPr lang="hu-HU" sz="1600" b="1" i="1" dirty="0" err="1">
                <a:solidFill>
                  <a:schemeClr val="bg1"/>
                </a:solidFill>
                <a:latin typeface="Lora" pitchFamily="2" charset="-18"/>
                <a:cs typeface="Times New Roman" panose="02020603050405020304" pitchFamily="18" charset="0"/>
              </a:rPr>
              <a:t>costs</a:t>
            </a:r>
            <a:r>
              <a:rPr lang="hu-HU" sz="1600" b="1" i="1" dirty="0">
                <a:solidFill>
                  <a:schemeClr val="bg1"/>
                </a:solidFill>
                <a:latin typeface="Lora" pitchFamily="2" charset="-18"/>
                <a:cs typeface="Times New Roman" panose="02020603050405020304" pitchFamily="18" charset="0"/>
              </a:rPr>
              <a:t>)</a:t>
            </a:r>
            <a:endParaRPr lang="hu-HU" sz="1600" i="1" dirty="0">
              <a:solidFill>
                <a:schemeClr val="bg1"/>
              </a:solidFill>
              <a:latin typeface="Lora" pitchFamily="2" charset="-18"/>
              <a:cs typeface="Times New Roman" panose="02020603050405020304" pitchFamily="18" charset="0"/>
            </a:endParaRPr>
          </a:p>
          <a:p>
            <a:pPr marL="285750" indent="-285750">
              <a:buFont typeface="Arial" panose="020B0604020202020204" pitchFamily="34" charset="0"/>
              <a:buChar char="•"/>
            </a:pPr>
            <a:r>
              <a:rPr lang="hu-HU" sz="1500" dirty="0">
                <a:solidFill>
                  <a:schemeClr val="bg1"/>
                </a:solidFill>
                <a:latin typeface="Lora" pitchFamily="2" charset="-18"/>
                <a:cs typeface="Times New Roman" panose="02020603050405020304" pitchFamily="18" charset="0"/>
              </a:rPr>
              <a:t>Beruházás és működés társadalmi költségei</a:t>
            </a:r>
          </a:p>
          <a:p>
            <a:pPr marL="285750" indent="-285750">
              <a:buFont typeface="Arial" panose="020B0604020202020204" pitchFamily="34" charset="0"/>
              <a:buChar char="•"/>
            </a:pPr>
            <a:r>
              <a:rPr lang="hu-HU" sz="1500" dirty="0">
                <a:solidFill>
                  <a:schemeClr val="bg1"/>
                </a:solidFill>
                <a:latin typeface="Lora" pitchFamily="2" charset="-18"/>
                <a:cs typeface="Times New Roman" panose="02020603050405020304" pitchFamily="18" charset="0"/>
              </a:rPr>
              <a:t>Piaci árról való áttérés elszámoló árra</a:t>
            </a:r>
          </a:p>
          <a:p>
            <a:pPr marL="285750" indent="-285750">
              <a:buFont typeface="Arial" panose="020B0604020202020204" pitchFamily="34" charset="0"/>
              <a:buChar char="•"/>
            </a:pPr>
            <a:r>
              <a:rPr lang="hu-HU" sz="1500" dirty="0">
                <a:solidFill>
                  <a:schemeClr val="bg1"/>
                </a:solidFill>
                <a:latin typeface="Lora" pitchFamily="2" charset="-18"/>
                <a:cs typeface="Times New Roman" panose="02020603050405020304" pitchFamily="18" charset="0"/>
              </a:rPr>
              <a:t>Negatív </a:t>
            </a:r>
            <a:r>
              <a:rPr lang="hu-HU" sz="1500" dirty="0" err="1">
                <a:solidFill>
                  <a:schemeClr val="bg1"/>
                </a:solidFill>
                <a:latin typeface="Lora" pitchFamily="2" charset="-18"/>
                <a:cs typeface="Times New Roman" panose="02020603050405020304" pitchFamily="18" charset="0"/>
              </a:rPr>
              <a:t>externáliák</a:t>
            </a:r>
            <a:endParaRPr lang="hu-HU" sz="1500" dirty="0">
              <a:solidFill>
                <a:schemeClr val="bg1"/>
              </a:solidFill>
              <a:latin typeface="Lora" pitchFamily="2" charset="-18"/>
              <a:cs typeface="Times New Roman" panose="02020603050405020304" pitchFamily="18" charset="0"/>
            </a:endParaRPr>
          </a:p>
          <a:p>
            <a:pPr marL="285750" indent="-285750">
              <a:buFont typeface="Arial" panose="020B0604020202020204" pitchFamily="34" charset="0"/>
              <a:buChar char="•"/>
            </a:pPr>
            <a:r>
              <a:rPr lang="hu-HU" sz="1500" dirty="0">
                <a:solidFill>
                  <a:schemeClr val="bg1"/>
                </a:solidFill>
                <a:latin typeface="Lora" pitchFamily="2" charset="-18"/>
                <a:cs typeface="Times New Roman" panose="02020603050405020304" pitchFamily="18" charset="0"/>
              </a:rPr>
              <a:t>...</a:t>
            </a:r>
          </a:p>
        </p:txBody>
      </p:sp>
      <p:sp>
        <p:nvSpPr>
          <p:cNvPr id="18" name="Szövegdoboz 17">
            <a:extLst>
              <a:ext uri="{FF2B5EF4-FFF2-40B4-BE49-F238E27FC236}">
                <a16:creationId xmlns:a16="http://schemas.microsoft.com/office/drawing/2014/main" xmlns="" id="{4892A051-7B7B-476D-9C62-48DF886E39C6}"/>
              </a:ext>
            </a:extLst>
          </p:cNvPr>
          <p:cNvSpPr txBox="1"/>
          <p:nvPr/>
        </p:nvSpPr>
        <p:spPr>
          <a:xfrm>
            <a:off x="9181293" y="2289977"/>
            <a:ext cx="2340000" cy="1692771"/>
          </a:xfrm>
          <a:prstGeom prst="rect">
            <a:avLst/>
          </a:prstGeom>
          <a:solidFill>
            <a:srgbClr val="0070C0"/>
          </a:solidFill>
        </p:spPr>
        <p:txBody>
          <a:bodyPr wrap="square" rtlCol="0">
            <a:spAutoFit/>
          </a:bodyPr>
          <a:lstStyle/>
          <a:p>
            <a:pPr algn="ctr"/>
            <a:r>
              <a:rPr lang="hu-HU" sz="1600" b="1" dirty="0">
                <a:solidFill>
                  <a:schemeClr val="bg1"/>
                </a:solidFill>
                <a:latin typeface="Lora" pitchFamily="2" charset="-18"/>
                <a:cs typeface="Times New Roman" panose="02020603050405020304" pitchFamily="18" charset="0"/>
              </a:rPr>
              <a:t>Közgazdasági/ társadalmi hasznok</a:t>
            </a:r>
          </a:p>
          <a:p>
            <a:pPr algn="ctr"/>
            <a:r>
              <a:rPr lang="hu-HU" sz="1600" b="1" i="1" dirty="0">
                <a:solidFill>
                  <a:schemeClr val="bg1"/>
                </a:solidFill>
                <a:latin typeface="Lora" pitchFamily="2" charset="-18"/>
                <a:cs typeface="Times New Roman" panose="02020603050405020304" pitchFamily="18" charset="0"/>
              </a:rPr>
              <a:t>(</a:t>
            </a:r>
            <a:r>
              <a:rPr lang="hu-HU" sz="1600" b="1" i="1" dirty="0" err="1">
                <a:solidFill>
                  <a:schemeClr val="bg1"/>
                </a:solidFill>
                <a:latin typeface="Lora" pitchFamily="2" charset="-18"/>
                <a:cs typeface="Times New Roman" panose="02020603050405020304" pitchFamily="18" charset="0"/>
              </a:rPr>
              <a:t>Economic</a:t>
            </a:r>
            <a:r>
              <a:rPr lang="hu-HU" sz="1600" b="1" i="1" dirty="0">
                <a:solidFill>
                  <a:schemeClr val="bg1"/>
                </a:solidFill>
                <a:latin typeface="Lora" pitchFamily="2" charset="-18"/>
                <a:cs typeface="Times New Roman" panose="02020603050405020304" pitchFamily="18" charset="0"/>
              </a:rPr>
              <a:t> </a:t>
            </a:r>
            <a:r>
              <a:rPr lang="hu-HU" sz="1600" b="1" i="1" dirty="0" err="1">
                <a:solidFill>
                  <a:schemeClr val="bg1"/>
                </a:solidFill>
                <a:latin typeface="Lora" pitchFamily="2" charset="-18"/>
                <a:cs typeface="Times New Roman" panose="02020603050405020304" pitchFamily="18" charset="0"/>
              </a:rPr>
              <a:t>benefits</a:t>
            </a:r>
            <a:r>
              <a:rPr lang="hu-HU" sz="1600" b="1" i="1" dirty="0">
                <a:solidFill>
                  <a:schemeClr val="bg1"/>
                </a:solidFill>
                <a:latin typeface="Lora" pitchFamily="2" charset="-18"/>
                <a:cs typeface="Times New Roman" panose="02020603050405020304" pitchFamily="18" charset="0"/>
              </a:rPr>
              <a:t>)</a:t>
            </a:r>
          </a:p>
          <a:p>
            <a:pPr marL="285750" indent="-285750">
              <a:buFont typeface="Arial" panose="020B0604020202020204" pitchFamily="34" charset="0"/>
              <a:buChar char="•"/>
            </a:pPr>
            <a:r>
              <a:rPr lang="hu-HU" sz="1400" dirty="0">
                <a:solidFill>
                  <a:schemeClr val="bg1"/>
                </a:solidFill>
                <a:latin typeface="Lora" pitchFamily="2" charset="-18"/>
                <a:cs typeface="Times New Roman" panose="02020603050405020304" pitchFamily="18" charset="0"/>
              </a:rPr>
              <a:t>Korrigált pénzügyi bevételek</a:t>
            </a:r>
          </a:p>
          <a:p>
            <a:pPr marL="285750" indent="-285750">
              <a:buFont typeface="Arial" panose="020B0604020202020204" pitchFamily="34" charset="0"/>
              <a:buChar char="•"/>
            </a:pPr>
            <a:r>
              <a:rPr lang="hu-HU" sz="1400" dirty="0">
                <a:solidFill>
                  <a:schemeClr val="bg1"/>
                </a:solidFill>
                <a:latin typeface="Lora" pitchFamily="2" charset="-18"/>
                <a:cs typeface="Times New Roman" panose="02020603050405020304" pitchFamily="18" charset="0"/>
              </a:rPr>
              <a:t>Pozitív </a:t>
            </a:r>
            <a:r>
              <a:rPr lang="hu-HU" sz="1400" dirty="0" err="1">
                <a:solidFill>
                  <a:schemeClr val="bg1"/>
                </a:solidFill>
                <a:latin typeface="Lora" pitchFamily="2" charset="-18"/>
                <a:cs typeface="Times New Roman" panose="02020603050405020304" pitchFamily="18" charset="0"/>
              </a:rPr>
              <a:t>externáliák</a:t>
            </a:r>
            <a:endParaRPr lang="hu-HU" sz="1400" dirty="0">
              <a:solidFill>
                <a:schemeClr val="bg1"/>
              </a:solidFill>
              <a:latin typeface="Lora" pitchFamily="2" charset="-18"/>
              <a:cs typeface="Times New Roman" panose="02020603050405020304" pitchFamily="18" charset="0"/>
            </a:endParaRPr>
          </a:p>
          <a:p>
            <a:pPr marL="285750" indent="-285750">
              <a:buFont typeface="Arial" panose="020B0604020202020204" pitchFamily="34" charset="0"/>
              <a:buChar char="•"/>
            </a:pPr>
            <a:r>
              <a:rPr lang="hu-HU" sz="1400" dirty="0">
                <a:solidFill>
                  <a:schemeClr val="bg1"/>
                </a:solidFill>
                <a:latin typeface="Lora" pitchFamily="2" charset="-18"/>
                <a:cs typeface="Times New Roman" panose="02020603050405020304" pitchFamily="18" charset="0"/>
              </a:rPr>
              <a:t>…</a:t>
            </a:r>
          </a:p>
        </p:txBody>
      </p:sp>
      <p:sp>
        <p:nvSpPr>
          <p:cNvPr id="19" name="Szövegdoboz 18">
            <a:extLst>
              <a:ext uri="{FF2B5EF4-FFF2-40B4-BE49-F238E27FC236}">
                <a16:creationId xmlns:a16="http://schemas.microsoft.com/office/drawing/2014/main" xmlns="" id="{CE54D8DD-0F5C-4846-9157-FF093DD7371F}"/>
              </a:ext>
            </a:extLst>
          </p:cNvPr>
          <p:cNvSpPr txBox="1"/>
          <p:nvPr/>
        </p:nvSpPr>
        <p:spPr>
          <a:xfrm>
            <a:off x="704850" y="5095545"/>
            <a:ext cx="5031478" cy="646331"/>
          </a:xfrm>
          <a:prstGeom prst="rect">
            <a:avLst/>
          </a:prstGeom>
          <a:noFill/>
          <a:ln w="28575">
            <a:solidFill>
              <a:schemeClr val="accent6">
                <a:lumMod val="75000"/>
              </a:schemeClr>
            </a:solidFill>
          </a:ln>
        </p:spPr>
        <p:txBody>
          <a:bodyPr wrap="square" rtlCol="0">
            <a:spAutoFit/>
          </a:bodyPr>
          <a:lstStyle/>
          <a:p>
            <a:pPr algn="ctr"/>
            <a:r>
              <a:rPr lang="hu-HU" b="1" dirty="0">
                <a:solidFill>
                  <a:schemeClr val="accent6">
                    <a:lumMod val="75000"/>
                  </a:schemeClr>
                </a:solidFill>
                <a:latin typeface="Lora" pitchFamily="2" charset="-18"/>
                <a:cs typeface="Times New Roman" panose="02020603050405020304" pitchFamily="18" charset="0"/>
              </a:rPr>
              <a:t>Pénzügyi érték,</a:t>
            </a:r>
            <a:br>
              <a:rPr lang="hu-HU" b="1" dirty="0">
                <a:solidFill>
                  <a:schemeClr val="accent6">
                    <a:lumMod val="75000"/>
                  </a:schemeClr>
                </a:solidFill>
                <a:latin typeface="Lora" pitchFamily="2" charset="-18"/>
                <a:cs typeface="Times New Roman" panose="02020603050405020304" pitchFamily="18" charset="0"/>
              </a:rPr>
            </a:br>
            <a:r>
              <a:rPr lang="hu-HU" b="1" dirty="0">
                <a:solidFill>
                  <a:schemeClr val="accent6">
                    <a:lumMod val="75000"/>
                  </a:schemeClr>
                </a:solidFill>
                <a:latin typeface="Lora" pitchFamily="2" charset="-18"/>
                <a:cs typeface="Times New Roman" panose="02020603050405020304" pitchFamily="18" charset="0"/>
              </a:rPr>
              <a:t>megtérülés, fenntarthatóság</a:t>
            </a:r>
          </a:p>
        </p:txBody>
      </p:sp>
      <p:sp>
        <p:nvSpPr>
          <p:cNvPr id="21" name="Szövegdoboz 20">
            <a:extLst>
              <a:ext uri="{FF2B5EF4-FFF2-40B4-BE49-F238E27FC236}">
                <a16:creationId xmlns:a16="http://schemas.microsoft.com/office/drawing/2014/main" xmlns="" id="{35D86841-4940-48F6-98EA-B3A4BC01CA23}"/>
              </a:ext>
            </a:extLst>
          </p:cNvPr>
          <p:cNvSpPr txBox="1"/>
          <p:nvPr/>
        </p:nvSpPr>
        <p:spPr>
          <a:xfrm>
            <a:off x="6490145" y="5093761"/>
            <a:ext cx="5040000" cy="646331"/>
          </a:xfrm>
          <a:prstGeom prst="rect">
            <a:avLst/>
          </a:prstGeom>
          <a:noFill/>
          <a:ln w="28575">
            <a:solidFill>
              <a:srgbClr val="0070C0"/>
            </a:solidFill>
          </a:ln>
        </p:spPr>
        <p:txBody>
          <a:bodyPr wrap="square" rtlCol="0">
            <a:spAutoFit/>
          </a:bodyPr>
          <a:lstStyle/>
          <a:p>
            <a:pPr algn="ctr"/>
            <a:r>
              <a:rPr lang="hu-HU" b="1" dirty="0">
                <a:solidFill>
                  <a:srgbClr val="0070C0"/>
                </a:solidFill>
                <a:latin typeface="Lora" pitchFamily="2" charset="-18"/>
                <a:cs typeface="Times New Roman" panose="02020603050405020304" pitchFamily="18" charset="0"/>
              </a:rPr>
              <a:t>Társadalmi érték,</a:t>
            </a:r>
            <a:br>
              <a:rPr lang="hu-HU" b="1" dirty="0">
                <a:solidFill>
                  <a:srgbClr val="0070C0"/>
                </a:solidFill>
                <a:latin typeface="Lora" pitchFamily="2" charset="-18"/>
                <a:cs typeface="Times New Roman" panose="02020603050405020304" pitchFamily="18" charset="0"/>
              </a:rPr>
            </a:br>
            <a:r>
              <a:rPr lang="hu-HU" b="1" dirty="0">
                <a:solidFill>
                  <a:srgbClr val="0070C0"/>
                </a:solidFill>
                <a:latin typeface="Lora" pitchFamily="2" charset="-18"/>
                <a:cs typeface="Times New Roman" panose="02020603050405020304" pitchFamily="18" charset="0"/>
              </a:rPr>
              <a:t>megtérülés, hatékonyság</a:t>
            </a:r>
          </a:p>
        </p:txBody>
      </p:sp>
      <p:cxnSp>
        <p:nvCxnSpPr>
          <p:cNvPr id="23" name="Egyenes összekötő nyíllal 22">
            <a:extLst>
              <a:ext uri="{FF2B5EF4-FFF2-40B4-BE49-F238E27FC236}">
                <a16:creationId xmlns:a16="http://schemas.microsoft.com/office/drawing/2014/main" xmlns="" id="{6D2C0597-FC60-44EC-8E3F-A65B33A7B157}"/>
              </a:ext>
            </a:extLst>
          </p:cNvPr>
          <p:cNvCxnSpPr/>
          <p:nvPr/>
        </p:nvCxnSpPr>
        <p:spPr>
          <a:xfrm>
            <a:off x="3220590" y="4229098"/>
            <a:ext cx="0" cy="684250"/>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Egyenes összekötő nyíllal 24">
            <a:extLst>
              <a:ext uri="{FF2B5EF4-FFF2-40B4-BE49-F238E27FC236}">
                <a16:creationId xmlns:a16="http://schemas.microsoft.com/office/drawing/2014/main" xmlns="" id="{B9A801CA-45A2-4117-8538-AAF501B354A3}"/>
              </a:ext>
            </a:extLst>
          </p:cNvPr>
          <p:cNvCxnSpPr>
            <a:cxnSpLocks/>
          </p:cNvCxnSpPr>
          <p:nvPr/>
        </p:nvCxnSpPr>
        <p:spPr>
          <a:xfrm>
            <a:off x="9020863" y="4214575"/>
            <a:ext cx="0" cy="713296"/>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Szövegdoboz 5">
                <a:extLst>
                  <a:ext uri="{FF2B5EF4-FFF2-40B4-BE49-F238E27FC236}">
                    <a16:creationId xmlns:a16="http://schemas.microsoft.com/office/drawing/2014/main" xmlns="" id="{46BC50F8-D64E-1F53-EC91-08BF0B53C57C}"/>
                  </a:ext>
                </a:extLst>
              </p:cNvPr>
              <p:cNvSpPr txBox="1"/>
              <p:nvPr/>
            </p:nvSpPr>
            <p:spPr>
              <a:xfrm>
                <a:off x="883467" y="5868051"/>
                <a:ext cx="3269217" cy="84875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hu-HU" b="1" i="1" smtClean="0">
                          <a:solidFill>
                            <a:schemeClr val="accent6">
                              <a:lumMod val="75000"/>
                            </a:schemeClr>
                          </a:solidFill>
                          <a:latin typeface="Cambria Math" panose="02040503050406030204" pitchFamily="18" charset="0"/>
                        </a:rPr>
                        <m:t>𝑭𝑵𝑷𝑽</m:t>
                      </m:r>
                      <m:r>
                        <a:rPr lang="hu-HU" b="1" i="1" smtClean="0">
                          <a:solidFill>
                            <a:schemeClr val="accent6">
                              <a:lumMod val="75000"/>
                            </a:schemeClr>
                          </a:solidFill>
                          <a:latin typeface="Cambria Math" panose="02040503050406030204" pitchFamily="18" charset="0"/>
                        </a:rPr>
                        <m:t>=</m:t>
                      </m:r>
                      <m:nary>
                        <m:naryPr>
                          <m:chr m:val="∑"/>
                          <m:ctrlPr>
                            <a:rPr lang="hu-HU" b="1" i="1" smtClean="0">
                              <a:solidFill>
                                <a:schemeClr val="accent6">
                                  <a:lumMod val="75000"/>
                                </a:schemeClr>
                              </a:solidFill>
                              <a:latin typeface="Cambria Math"/>
                            </a:rPr>
                          </m:ctrlPr>
                        </m:naryPr>
                        <m:sub>
                          <m:r>
                            <m:rPr>
                              <m:brk m:alnAt="23"/>
                            </m:rPr>
                            <a:rPr lang="hu-HU" b="1" i="1" smtClean="0">
                              <a:solidFill>
                                <a:schemeClr val="accent6">
                                  <a:lumMod val="75000"/>
                                </a:schemeClr>
                              </a:solidFill>
                              <a:latin typeface="Cambria Math" panose="02040503050406030204" pitchFamily="18" charset="0"/>
                            </a:rPr>
                            <m:t>𝒕</m:t>
                          </m:r>
                          <m:r>
                            <a:rPr lang="hu-HU" b="1" i="1" smtClean="0">
                              <a:solidFill>
                                <a:schemeClr val="accent6">
                                  <a:lumMod val="75000"/>
                                </a:schemeClr>
                              </a:solidFill>
                              <a:latin typeface="Cambria Math" panose="02040503050406030204" pitchFamily="18" charset="0"/>
                            </a:rPr>
                            <m:t>=</m:t>
                          </m:r>
                          <m:r>
                            <a:rPr lang="hu-HU" b="1" i="1" smtClean="0">
                              <a:solidFill>
                                <a:schemeClr val="accent6">
                                  <a:lumMod val="75000"/>
                                </a:schemeClr>
                              </a:solidFill>
                              <a:latin typeface="Cambria Math" panose="02040503050406030204" pitchFamily="18" charset="0"/>
                            </a:rPr>
                            <m:t>𝟎</m:t>
                          </m:r>
                        </m:sub>
                        <m:sup>
                          <m:r>
                            <a:rPr lang="hu-HU" b="1" i="1" smtClean="0">
                              <a:solidFill>
                                <a:schemeClr val="accent6">
                                  <a:lumMod val="75000"/>
                                </a:schemeClr>
                              </a:solidFill>
                              <a:latin typeface="Cambria Math" panose="02040503050406030204" pitchFamily="18" charset="0"/>
                            </a:rPr>
                            <m:t>𝒏</m:t>
                          </m:r>
                        </m:sup>
                        <m:e>
                          <m:f>
                            <m:fPr>
                              <m:ctrlPr>
                                <a:rPr lang="hu-HU" b="1" i="1" smtClean="0">
                                  <a:solidFill>
                                    <a:schemeClr val="accent6">
                                      <a:lumMod val="75000"/>
                                    </a:schemeClr>
                                  </a:solidFill>
                                  <a:latin typeface="Cambria Math"/>
                                </a:rPr>
                              </m:ctrlPr>
                            </m:fPr>
                            <m:num>
                              <m:sSub>
                                <m:sSubPr>
                                  <m:ctrlPr>
                                    <a:rPr lang="hu-HU" b="1" i="1" smtClean="0">
                                      <a:solidFill>
                                        <a:schemeClr val="accent6">
                                          <a:lumMod val="75000"/>
                                        </a:schemeClr>
                                      </a:solidFill>
                                      <a:latin typeface="Cambria Math"/>
                                    </a:rPr>
                                  </m:ctrlPr>
                                </m:sSubPr>
                                <m:e>
                                  <m:r>
                                    <a:rPr lang="hu-HU" b="1" i="1" smtClean="0">
                                      <a:solidFill>
                                        <a:schemeClr val="accent6">
                                          <a:lumMod val="75000"/>
                                        </a:schemeClr>
                                      </a:solidFill>
                                      <a:latin typeface="Cambria Math" panose="02040503050406030204" pitchFamily="18" charset="0"/>
                                    </a:rPr>
                                    <m:t>𝑿</m:t>
                                  </m:r>
                                </m:e>
                                <m:sub>
                                  <m:r>
                                    <a:rPr lang="hu-HU" b="1" i="1" smtClean="0">
                                      <a:solidFill>
                                        <a:schemeClr val="accent6">
                                          <a:lumMod val="75000"/>
                                        </a:schemeClr>
                                      </a:solidFill>
                                      <a:latin typeface="Cambria Math" panose="02040503050406030204" pitchFamily="18" charset="0"/>
                                    </a:rPr>
                                    <m:t>𝒕</m:t>
                                  </m:r>
                                </m:sub>
                              </m:sSub>
                            </m:num>
                            <m:den>
                              <m:sSup>
                                <m:sSupPr>
                                  <m:ctrlPr>
                                    <a:rPr lang="hu-HU" b="1" i="1" smtClean="0">
                                      <a:solidFill>
                                        <a:schemeClr val="accent6">
                                          <a:lumMod val="75000"/>
                                        </a:schemeClr>
                                      </a:solidFill>
                                      <a:latin typeface="Cambria Math"/>
                                    </a:rPr>
                                  </m:ctrlPr>
                                </m:sSupPr>
                                <m:e>
                                  <m:r>
                                    <a:rPr lang="hu-HU" b="1" i="1" smtClean="0">
                                      <a:solidFill>
                                        <a:schemeClr val="accent6">
                                          <a:lumMod val="75000"/>
                                        </a:schemeClr>
                                      </a:solidFill>
                                      <a:latin typeface="Cambria Math" panose="02040503050406030204" pitchFamily="18" charset="0"/>
                                    </a:rPr>
                                    <m:t>(</m:t>
                                  </m:r>
                                  <m:r>
                                    <a:rPr lang="hu-HU" b="1" i="1" smtClean="0">
                                      <a:solidFill>
                                        <a:schemeClr val="accent6">
                                          <a:lumMod val="75000"/>
                                        </a:schemeClr>
                                      </a:solidFill>
                                      <a:latin typeface="Cambria Math" panose="02040503050406030204" pitchFamily="18" charset="0"/>
                                    </a:rPr>
                                    <m:t>𝟏</m:t>
                                  </m:r>
                                  <m:r>
                                    <a:rPr lang="hu-HU" b="1" i="1" smtClean="0">
                                      <a:solidFill>
                                        <a:schemeClr val="accent6">
                                          <a:lumMod val="75000"/>
                                        </a:schemeClr>
                                      </a:solidFill>
                                      <a:latin typeface="Cambria Math" panose="02040503050406030204" pitchFamily="18" charset="0"/>
                                    </a:rPr>
                                    <m:t>+</m:t>
                                  </m:r>
                                  <m:r>
                                    <a:rPr lang="hu-HU" b="1" i="1" smtClean="0">
                                      <a:solidFill>
                                        <a:schemeClr val="accent6">
                                          <a:lumMod val="75000"/>
                                        </a:schemeClr>
                                      </a:solidFill>
                                      <a:latin typeface="Cambria Math" panose="02040503050406030204" pitchFamily="18" charset="0"/>
                                    </a:rPr>
                                    <m:t>𝒊</m:t>
                                  </m:r>
                                  <m:r>
                                    <a:rPr lang="hu-HU" b="1" i="1" smtClean="0">
                                      <a:solidFill>
                                        <a:schemeClr val="accent6">
                                          <a:lumMod val="75000"/>
                                        </a:schemeClr>
                                      </a:solidFill>
                                      <a:latin typeface="Cambria Math" panose="02040503050406030204" pitchFamily="18" charset="0"/>
                                    </a:rPr>
                                    <m:t>)</m:t>
                                  </m:r>
                                </m:e>
                                <m:sup>
                                  <m:r>
                                    <a:rPr lang="hu-HU" b="1" i="1" smtClean="0">
                                      <a:solidFill>
                                        <a:schemeClr val="accent6">
                                          <a:lumMod val="75000"/>
                                        </a:schemeClr>
                                      </a:solidFill>
                                      <a:latin typeface="Cambria Math" panose="02040503050406030204" pitchFamily="18" charset="0"/>
                                    </a:rPr>
                                    <m:t>𝒕</m:t>
                                  </m:r>
                                </m:sup>
                              </m:sSup>
                            </m:den>
                          </m:f>
                        </m:e>
                      </m:nary>
                    </m:oMath>
                  </m:oMathPara>
                </a14:m>
                <a:endParaRPr lang="hu-HU" b="1" dirty="0">
                  <a:solidFill>
                    <a:schemeClr val="accent6">
                      <a:lumMod val="75000"/>
                    </a:schemeClr>
                  </a:solidFill>
                </a:endParaRPr>
              </a:p>
            </p:txBody>
          </p:sp>
        </mc:Choice>
        <mc:Fallback xmlns="">
          <p:sp>
            <p:nvSpPr>
              <p:cNvPr id="6" name="Szövegdoboz 5">
                <a:extLst>
                  <a:ext uri="{FF2B5EF4-FFF2-40B4-BE49-F238E27FC236}">
                    <a16:creationId xmlns:a16="http://schemas.microsoft.com/office/drawing/2014/main" id="{46BC50F8-D64E-1F53-EC91-08BF0B53C57C}"/>
                  </a:ext>
                </a:extLst>
              </p:cNvPr>
              <p:cNvSpPr txBox="1">
                <a:spLocks noRot="1" noChangeAspect="1" noMove="1" noResize="1" noEditPoints="1" noAdjustHandles="1" noChangeArrowheads="1" noChangeShapeType="1" noTextEdit="1"/>
              </p:cNvSpPr>
              <p:nvPr/>
            </p:nvSpPr>
            <p:spPr>
              <a:xfrm>
                <a:off x="883467" y="5868051"/>
                <a:ext cx="3269217" cy="848758"/>
              </a:xfrm>
              <a:prstGeom prst="rect">
                <a:avLst/>
              </a:prstGeom>
              <a:blipFill>
                <a:blip r:embed="rId3"/>
                <a:stretch>
                  <a:fillRect/>
                </a:stretch>
              </a:blipFill>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7" name="Szövegdoboz 6">
                <a:extLst>
                  <a:ext uri="{FF2B5EF4-FFF2-40B4-BE49-F238E27FC236}">
                    <a16:creationId xmlns:a16="http://schemas.microsoft.com/office/drawing/2014/main" xmlns="" id="{89E3E44F-173B-18A2-B206-36C7E9F1BC9F}"/>
                  </a:ext>
                </a:extLst>
              </p:cNvPr>
              <p:cNvSpPr txBox="1"/>
              <p:nvPr/>
            </p:nvSpPr>
            <p:spPr>
              <a:xfrm>
                <a:off x="4228884" y="6086476"/>
                <a:ext cx="99322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hu-HU" b="1" i="1" smtClean="0">
                          <a:solidFill>
                            <a:schemeClr val="accent6">
                              <a:lumMod val="75000"/>
                            </a:schemeClr>
                          </a:solidFill>
                          <a:latin typeface="Cambria Math" panose="02040503050406030204" pitchFamily="18" charset="0"/>
                        </a:rPr>
                        <m:t>𝑭𝑰𝑹𝑹</m:t>
                      </m:r>
                    </m:oMath>
                  </m:oMathPara>
                </a14:m>
                <a:endParaRPr lang="hu-HU" b="1" dirty="0">
                  <a:solidFill>
                    <a:schemeClr val="accent6">
                      <a:lumMod val="75000"/>
                    </a:schemeClr>
                  </a:solidFill>
                </a:endParaRPr>
              </a:p>
            </p:txBody>
          </p:sp>
        </mc:Choice>
        <mc:Fallback xmlns="">
          <p:sp>
            <p:nvSpPr>
              <p:cNvPr id="7" name="Szövegdoboz 6">
                <a:extLst>
                  <a:ext uri="{FF2B5EF4-FFF2-40B4-BE49-F238E27FC236}">
                    <a16:creationId xmlns:a16="http://schemas.microsoft.com/office/drawing/2014/main" id="{89E3E44F-173B-18A2-B206-36C7E9F1BC9F}"/>
                  </a:ext>
                </a:extLst>
              </p:cNvPr>
              <p:cNvSpPr txBox="1">
                <a:spLocks noRot="1" noChangeAspect="1" noMove="1" noResize="1" noEditPoints="1" noAdjustHandles="1" noChangeArrowheads="1" noChangeShapeType="1" noTextEdit="1"/>
              </p:cNvSpPr>
              <p:nvPr/>
            </p:nvSpPr>
            <p:spPr>
              <a:xfrm>
                <a:off x="4228884" y="6086476"/>
                <a:ext cx="993228" cy="369332"/>
              </a:xfrm>
              <a:prstGeom prst="rect">
                <a:avLst/>
              </a:prstGeom>
              <a:blipFill>
                <a:blip r:embed="rId4"/>
                <a:stretch>
                  <a:fillRect/>
                </a:stretch>
              </a:blipFill>
            </p:spPr>
            <p:txBody>
              <a:bodyPr/>
              <a:lstStyle/>
              <a:p>
                <a:r>
                  <a:rPr lang="hu-HU">
                    <a:noFill/>
                  </a:rPr>
                  <a:t> </a:t>
                </a:r>
              </a:p>
            </p:txBody>
          </p:sp>
        </mc:Fallback>
      </mc:AlternateContent>
      <p:sp>
        <p:nvSpPr>
          <p:cNvPr id="4" name="Cím 1">
            <a:extLst>
              <a:ext uri="{FF2B5EF4-FFF2-40B4-BE49-F238E27FC236}">
                <a16:creationId xmlns:a16="http://schemas.microsoft.com/office/drawing/2014/main" xmlns="" id="{DC748CE9-E0AA-5DCD-2A21-9600589224C7}"/>
              </a:ext>
            </a:extLst>
          </p:cNvPr>
          <p:cNvSpPr txBox="1">
            <a:spLocks/>
          </p:cNvSpPr>
          <p:nvPr/>
        </p:nvSpPr>
        <p:spPr>
          <a:xfrm>
            <a:off x="0" y="189861"/>
            <a:ext cx="12192000" cy="646331"/>
          </a:xfrm>
          <a:prstGeom prst="rect">
            <a:avLst/>
          </a:prstGeom>
          <a:solidFill>
            <a:schemeClr val="tx1">
              <a:lumMod val="50000"/>
              <a:lumOff val="5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sz="3400" b="1" dirty="0">
                <a:solidFill>
                  <a:schemeClr val="bg1"/>
                </a:solidFill>
                <a:latin typeface="Lora" pitchFamily="2" charset="-18"/>
              </a:rPr>
              <a:t>3. Költség-haszon elemzés</a:t>
            </a:r>
          </a:p>
        </p:txBody>
      </p:sp>
      <mc:AlternateContent xmlns:mc="http://schemas.openxmlformats.org/markup-compatibility/2006" xmlns:a14="http://schemas.microsoft.com/office/drawing/2010/main">
        <mc:Choice Requires="a14">
          <p:sp>
            <p:nvSpPr>
              <p:cNvPr id="13" name="Szövegdoboz 12">
                <a:extLst>
                  <a:ext uri="{FF2B5EF4-FFF2-40B4-BE49-F238E27FC236}">
                    <a16:creationId xmlns:a16="http://schemas.microsoft.com/office/drawing/2014/main" xmlns="" id="{94C6D706-03DA-5990-7D8D-3C59A64B527C}"/>
                  </a:ext>
                </a:extLst>
              </p:cNvPr>
              <p:cNvSpPr txBox="1"/>
              <p:nvPr/>
            </p:nvSpPr>
            <p:spPr>
              <a:xfrm>
                <a:off x="6490145" y="5854866"/>
                <a:ext cx="2340000" cy="84875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hu-HU" b="1" i="1" smtClean="0">
                          <a:solidFill>
                            <a:srgbClr val="0070C0"/>
                          </a:solidFill>
                          <a:latin typeface="Cambria Math" panose="02040503050406030204" pitchFamily="18" charset="0"/>
                        </a:rPr>
                        <m:t>𝑬𝑵𝑷𝑽</m:t>
                      </m:r>
                      <m:r>
                        <a:rPr lang="hu-HU" b="1" i="1" smtClean="0">
                          <a:solidFill>
                            <a:srgbClr val="0070C0"/>
                          </a:solidFill>
                          <a:latin typeface="Cambria Math" panose="02040503050406030204" pitchFamily="18" charset="0"/>
                        </a:rPr>
                        <m:t>=</m:t>
                      </m:r>
                      <m:nary>
                        <m:naryPr>
                          <m:chr m:val="∑"/>
                          <m:ctrlPr>
                            <a:rPr lang="hu-HU" b="1" i="1" smtClean="0">
                              <a:solidFill>
                                <a:srgbClr val="0070C0"/>
                              </a:solidFill>
                              <a:latin typeface="Cambria Math"/>
                            </a:rPr>
                          </m:ctrlPr>
                        </m:naryPr>
                        <m:sub>
                          <m:r>
                            <m:rPr>
                              <m:brk m:alnAt="23"/>
                            </m:rPr>
                            <a:rPr lang="hu-HU" b="1" i="1" smtClean="0">
                              <a:solidFill>
                                <a:srgbClr val="0070C0"/>
                              </a:solidFill>
                              <a:latin typeface="Cambria Math" panose="02040503050406030204" pitchFamily="18" charset="0"/>
                            </a:rPr>
                            <m:t>𝒕</m:t>
                          </m:r>
                          <m:r>
                            <a:rPr lang="hu-HU" b="1" i="1" smtClean="0">
                              <a:solidFill>
                                <a:srgbClr val="0070C0"/>
                              </a:solidFill>
                              <a:latin typeface="Cambria Math" panose="02040503050406030204" pitchFamily="18" charset="0"/>
                            </a:rPr>
                            <m:t>=</m:t>
                          </m:r>
                          <m:r>
                            <a:rPr lang="hu-HU" b="1" i="1" smtClean="0">
                              <a:solidFill>
                                <a:srgbClr val="0070C0"/>
                              </a:solidFill>
                              <a:latin typeface="Cambria Math" panose="02040503050406030204" pitchFamily="18" charset="0"/>
                            </a:rPr>
                            <m:t>𝟎</m:t>
                          </m:r>
                        </m:sub>
                        <m:sup>
                          <m:r>
                            <a:rPr lang="hu-HU" b="1" i="1" smtClean="0">
                              <a:solidFill>
                                <a:srgbClr val="0070C0"/>
                              </a:solidFill>
                              <a:latin typeface="Cambria Math" panose="02040503050406030204" pitchFamily="18" charset="0"/>
                            </a:rPr>
                            <m:t>𝒏</m:t>
                          </m:r>
                        </m:sup>
                        <m:e>
                          <m:f>
                            <m:fPr>
                              <m:ctrlPr>
                                <a:rPr lang="hu-HU" b="1" i="1" smtClean="0">
                                  <a:solidFill>
                                    <a:srgbClr val="0070C0"/>
                                  </a:solidFill>
                                  <a:latin typeface="Cambria Math"/>
                                </a:rPr>
                              </m:ctrlPr>
                            </m:fPr>
                            <m:num>
                              <m:sSub>
                                <m:sSubPr>
                                  <m:ctrlPr>
                                    <a:rPr lang="hu-HU" b="1" i="1" smtClean="0">
                                      <a:solidFill>
                                        <a:srgbClr val="0070C0"/>
                                      </a:solidFill>
                                      <a:latin typeface="Cambria Math"/>
                                    </a:rPr>
                                  </m:ctrlPr>
                                </m:sSubPr>
                                <m:e>
                                  <m:r>
                                    <a:rPr lang="hu-HU" b="1" i="1" smtClean="0">
                                      <a:solidFill>
                                        <a:srgbClr val="0070C0"/>
                                      </a:solidFill>
                                      <a:latin typeface="Cambria Math" panose="02040503050406030204" pitchFamily="18" charset="0"/>
                                    </a:rPr>
                                    <m:t>𝒀</m:t>
                                  </m:r>
                                </m:e>
                                <m:sub>
                                  <m:r>
                                    <a:rPr lang="hu-HU" b="1" i="1" smtClean="0">
                                      <a:solidFill>
                                        <a:srgbClr val="0070C0"/>
                                      </a:solidFill>
                                      <a:latin typeface="Cambria Math" panose="02040503050406030204" pitchFamily="18" charset="0"/>
                                    </a:rPr>
                                    <m:t>𝒕</m:t>
                                  </m:r>
                                </m:sub>
                              </m:sSub>
                            </m:num>
                            <m:den>
                              <m:sSup>
                                <m:sSupPr>
                                  <m:ctrlPr>
                                    <a:rPr lang="hu-HU" b="1" i="1" smtClean="0">
                                      <a:solidFill>
                                        <a:srgbClr val="0070C0"/>
                                      </a:solidFill>
                                      <a:latin typeface="Cambria Math"/>
                                    </a:rPr>
                                  </m:ctrlPr>
                                </m:sSupPr>
                                <m:e>
                                  <m:r>
                                    <a:rPr lang="hu-HU" b="1" i="1" smtClean="0">
                                      <a:solidFill>
                                        <a:srgbClr val="0070C0"/>
                                      </a:solidFill>
                                      <a:latin typeface="Cambria Math" panose="02040503050406030204" pitchFamily="18" charset="0"/>
                                    </a:rPr>
                                    <m:t>(</m:t>
                                  </m:r>
                                  <m:r>
                                    <a:rPr lang="hu-HU" b="1" i="1" smtClean="0">
                                      <a:solidFill>
                                        <a:srgbClr val="0070C0"/>
                                      </a:solidFill>
                                      <a:latin typeface="Cambria Math" panose="02040503050406030204" pitchFamily="18" charset="0"/>
                                    </a:rPr>
                                    <m:t>𝟏</m:t>
                                  </m:r>
                                  <m:r>
                                    <a:rPr lang="hu-HU" b="1" i="1" smtClean="0">
                                      <a:solidFill>
                                        <a:srgbClr val="0070C0"/>
                                      </a:solidFill>
                                      <a:latin typeface="Cambria Math" panose="02040503050406030204" pitchFamily="18" charset="0"/>
                                    </a:rPr>
                                    <m:t>+</m:t>
                                  </m:r>
                                  <m:r>
                                    <a:rPr lang="hu-HU" b="1" i="1" smtClean="0">
                                      <a:solidFill>
                                        <a:srgbClr val="0070C0"/>
                                      </a:solidFill>
                                      <a:latin typeface="Cambria Math" panose="02040503050406030204" pitchFamily="18" charset="0"/>
                                    </a:rPr>
                                    <m:t>𝒊</m:t>
                                  </m:r>
                                  <m:r>
                                    <a:rPr lang="hu-HU" b="1" i="1" smtClean="0">
                                      <a:solidFill>
                                        <a:srgbClr val="0070C0"/>
                                      </a:solidFill>
                                      <a:latin typeface="Cambria Math" panose="02040503050406030204" pitchFamily="18" charset="0"/>
                                    </a:rPr>
                                    <m:t>)</m:t>
                                  </m:r>
                                </m:e>
                                <m:sup>
                                  <m:r>
                                    <a:rPr lang="hu-HU" b="1" i="1" smtClean="0">
                                      <a:solidFill>
                                        <a:srgbClr val="0070C0"/>
                                      </a:solidFill>
                                      <a:latin typeface="Cambria Math" panose="02040503050406030204" pitchFamily="18" charset="0"/>
                                    </a:rPr>
                                    <m:t>𝒕</m:t>
                                  </m:r>
                                </m:sup>
                              </m:sSup>
                            </m:den>
                          </m:f>
                        </m:e>
                      </m:nary>
                    </m:oMath>
                  </m:oMathPara>
                </a14:m>
                <a:endParaRPr lang="hu-HU" b="1" dirty="0">
                  <a:solidFill>
                    <a:srgbClr val="0070C0"/>
                  </a:solidFill>
                </a:endParaRPr>
              </a:p>
            </p:txBody>
          </p:sp>
        </mc:Choice>
        <mc:Fallback xmlns="">
          <p:sp>
            <p:nvSpPr>
              <p:cNvPr id="13" name="Szövegdoboz 12">
                <a:extLst>
                  <a:ext uri="{FF2B5EF4-FFF2-40B4-BE49-F238E27FC236}">
                    <a16:creationId xmlns:a16="http://schemas.microsoft.com/office/drawing/2014/main" id="{94C6D706-03DA-5990-7D8D-3C59A64B527C}"/>
                  </a:ext>
                </a:extLst>
              </p:cNvPr>
              <p:cNvSpPr txBox="1">
                <a:spLocks noRot="1" noChangeAspect="1" noMove="1" noResize="1" noEditPoints="1" noAdjustHandles="1" noChangeArrowheads="1" noChangeShapeType="1" noTextEdit="1"/>
              </p:cNvSpPr>
              <p:nvPr/>
            </p:nvSpPr>
            <p:spPr>
              <a:xfrm>
                <a:off x="6490145" y="5854866"/>
                <a:ext cx="2340000" cy="848758"/>
              </a:xfrm>
              <a:prstGeom prst="rect">
                <a:avLst/>
              </a:prstGeom>
              <a:blipFill>
                <a:blip r:embed="rId5"/>
                <a:stretch>
                  <a:fillRect/>
                </a:stretch>
              </a:blipFill>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15" name="Szövegdoboz 14">
                <a:extLst>
                  <a:ext uri="{FF2B5EF4-FFF2-40B4-BE49-F238E27FC236}">
                    <a16:creationId xmlns:a16="http://schemas.microsoft.com/office/drawing/2014/main" xmlns="" id="{E8E3604B-0D23-891A-8608-9B49888A074E}"/>
                  </a:ext>
                </a:extLst>
              </p:cNvPr>
              <p:cNvSpPr txBox="1"/>
              <p:nvPr/>
            </p:nvSpPr>
            <p:spPr>
              <a:xfrm>
                <a:off x="9130493" y="6090587"/>
                <a:ext cx="99322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hu-HU" b="1" i="1" smtClean="0">
                          <a:solidFill>
                            <a:srgbClr val="0070C0"/>
                          </a:solidFill>
                          <a:latin typeface="Cambria Math" panose="02040503050406030204" pitchFamily="18" charset="0"/>
                        </a:rPr>
                        <m:t>𝑬𝑰𝑹𝑹</m:t>
                      </m:r>
                    </m:oMath>
                  </m:oMathPara>
                </a14:m>
                <a:endParaRPr lang="hu-HU" b="1" dirty="0">
                  <a:solidFill>
                    <a:srgbClr val="0070C0"/>
                  </a:solidFill>
                </a:endParaRPr>
              </a:p>
            </p:txBody>
          </p:sp>
        </mc:Choice>
        <mc:Fallback xmlns="">
          <p:sp>
            <p:nvSpPr>
              <p:cNvPr id="15" name="Szövegdoboz 14">
                <a:extLst>
                  <a:ext uri="{FF2B5EF4-FFF2-40B4-BE49-F238E27FC236}">
                    <a16:creationId xmlns:a16="http://schemas.microsoft.com/office/drawing/2014/main" id="{E8E3604B-0D23-891A-8608-9B49888A074E}"/>
                  </a:ext>
                </a:extLst>
              </p:cNvPr>
              <p:cNvSpPr txBox="1">
                <a:spLocks noRot="1" noChangeAspect="1" noMove="1" noResize="1" noEditPoints="1" noAdjustHandles="1" noChangeArrowheads="1" noChangeShapeType="1" noTextEdit="1"/>
              </p:cNvSpPr>
              <p:nvPr/>
            </p:nvSpPr>
            <p:spPr>
              <a:xfrm>
                <a:off x="9130493" y="6090587"/>
                <a:ext cx="993228" cy="369332"/>
              </a:xfrm>
              <a:prstGeom prst="rect">
                <a:avLst/>
              </a:prstGeom>
              <a:blipFill>
                <a:blip r:embed="rId6"/>
                <a:stretch>
                  <a:fillRect/>
                </a:stretch>
              </a:blipFill>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17" name="Szövegdoboz 16">
                <a:extLst>
                  <a:ext uri="{FF2B5EF4-FFF2-40B4-BE49-F238E27FC236}">
                    <a16:creationId xmlns:a16="http://schemas.microsoft.com/office/drawing/2014/main" xmlns="" id="{4AA4D206-AC95-4386-50AF-C946A599BD2E}"/>
                  </a:ext>
                </a:extLst>
              </p:cNvPr>
              <p:cNvSpPr txBox="1"/>
              <p:nvPr/>
            </p:nvSpPr>
            <p:spPr>
              <a:xfrm>
                <a:off x="10539176" y="6098008"/>
                <a:ext cx="99322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hu-HU" b="1" i="1" smtClean="0">
                          <a:solidFill>
                            <a:srgbClr val="0070C0"/>
                          </a:solidFill>
                          <a:latin typeface="Cambria Math" panose="02040503050406030204" pitchFamily="18" charset="0"/>
                        </a:rPr>
                        <m:t>𝑩𝑪𝑹</m:t>
                      </m:r>
                    </m:oMath>
                  </m:oMathPara>
                </a14:m>
                <a:endParaRPr lang="hu-HU" b="1" dirty="0">
                  <a:solidFill>
                    <a:srgbClr val="0070C0"/>
                  </a:solidFill>
                </a:endParaRPr>
              </a:p>
            </p:txBody>
          </p:sp>
        </mc:Choice>
        <mc:Fallback xmlns="">
          <p:sp>
            <p:nvSpPr>
              <p:cNvPr id="17" name="Szövegdoboz 16">
                <a:extLst>
                  <a:ext uri="{FF2B5EF4-FFF2-40B4-BE49-F238E27FC236}">
                    <a16:creationId xmlns:a16="http://schemas.microsoft.com/office/drawing/2014/main" id="{4AA4D206-AC95-4386-50AF-C946A599BD2E}"/>
                  </a:ext>
                </a:extLst>
              </p:cNvPr>
              <p:cNvSpPr txBox="1">
                <a:spLocks noRot="1" noChangeAspect="1" noMove="1" noResize="1" noEditPoints="1" noAdjustHandles="1" noChangeArrowheads="1" noChangeShapeType="1" noTextEdit="1"/>
              </p:cNvSpPr>
              <p:nvPr/>
            </p:nvSpPr>
            <p:spPr>
              <a:xfrm>
                <a:off x="10539176" y="6098008"/>
                <a:ext cx="993228" cy="369332"/>
              </a:xfrm>
              <a:prstGeom prst="rect">
                <a:avLst/>
              </a:prstGeom>
              <a:blipFill>
                <a:blip r:embed="rId7"/>
                <a:stretch>
                  <a:fillRect/>
                </a:stretch>
              </a:blipFill>
            </p:spPr>
            <p:txBody>
              <a:bodyPr/>
              <a:lstStyle/>
              <a:p>
                <a:r>
                  <a:rPr lang="hu-HU">
                    <a:noFill/>
                  </a:rPr>
                  <a:t> </a:t>
                </a:r>
              </a:p>
            </p:txBody>
          </p:sp>
        </mc:Fallback>
      </mc:AlternateContent>
      <p:sp>
        <p:nvSpPr>
          <p:cNvPr id="3" name="Szövegdoboz 2">
            <a:extLst>
              <a:ext uri="{FF2B5EF4-FFF2-40B4-BE49-F238E27FC236}">
                <a16:creationId xmlns:a16="http://schemas.microsoft.com/office/drawing/2014/main" xmlns="" id="{0EA2EA77-7C36-BF66-A08C-37AADFCCAEB5}"/>
              </a:ext>
            </a:extLst>
          </p:cNvPr>
          <p:cNvSpPr txBox="1"/>
          <p:nvPr/>
        </p:nvSpPr>
        <p:spPr>
          <a:xfrm>
            <a:off x="6490144" y="2289977"/>
            <a:ext cx="2340000" cy="2677656"/>
          </a:xfrm>
          <a:prstGeom prst="rect">
            <a:avLst/>
          </a:prstGeom>
          <a:solidFill>
            <a:srgbClr val="0070C0"/>
          </a:solidFill>
        </p:spPr>
        <p:txBody>
          <a:bodyPr wrap="square" rtlCol="0">
            <a:spAutoFit/>
          </a:bodyPr>
          <a:lstStyle/>
          <a:p>
            <a:pPr algn="ctr"/>
            <a:r>
              <a:rPr lang="hu-HU" sz="1600" b="1" dirty="0">
                <a:solidFill>
                  <a:schemeClr val="bg1"/>
                </a:solidFill>
                <a:latin typeface="Lora" pitchFamily="2" charset="-18"/>
                <a:cs typeface="Times New Roman" panose="02020603050405020304" pitchFamily="18" charset="0"/>
              </a:rPr>
              <a:t>Közgazdasági/ társadalmi költségek</a:t>
            </a:r>
          </a:p>
          <a:p>
            <a:pPr algn="ctr"/>
            <a:r>
              <a:rPr lang="hu-HU" sz="1600" b="1" i="1" dirty="0">
                <a:solidFill>
                  <a:schemeClr val="bg1"/>
                </a:solidFill>
                <a:latin typeface="Lora" pitchFamily="2" charset="-18"/>
                <a:cs typeface="Times New Roman" panose="02020603050405020304" pitchFamily="18" charset="0"/>
              </a:rPr>
              <a:t>(</a:t>
            </a:r>
            <a:r>
              <a:rPr lang="hu-HU" sz="1600" b="1" i="1" dirty="0" err="1">
                <a:solidFill>
                  <a:schemeClr val="bg1"/>
                </a:solidFill>
                <a:latin typeface="Lora" pitchFamily="2" charset="-18"/>
                <a:cs typeface="Times New Roman" panose="02020603050405020304" pitchFamily="18" charset="0"/>
              </a:rPr>
              <a:t>Economic</a:t>
            </a:r>
            <a:r>
              <a:rPr lang="hu-HU" sz="1600" b="1" i="1" dirty="0">
                <a:solidFill>
                  <a:schemeClr val="bg1"/>
                </a:solidFill>
                <a:latin typeface="Lora" pitchFamily="2" charset="-18"/>
                <a:cs typeface="Times New Roman" panose="02020603050405020304" pitchFamily="18" charset="0"/>
              </a:rPr>
              <a:t> </a:t>
            </a:r>
            <a:r>
              <a:rPr lang="hu-HU" sz="1600" b="1" i="1" dirty="0" err="1">
                <a:solidFill>
                  <a:schemeClr val="bg1"/>
                </a:solidFill>
                <a:latin typeface="Lora" pitchFamily="2" charset="-18"/>
                <a:cs typeface="Times New Roman" panose="02020603050405020304" pitchFamily="18" charset="0"/>
              </a:rPr>
              <a:t>costs</a:t>
            </a:r>
            <a:r>
              <a:rPr lang="hu-HU" sz="1600" b="1" i="1" dirty="0">
                <a:solidFill>
                  <a:schemeClr val="bg1"/>
                </a:solidFill>
                <a:latin typeface="Lora" pitchFamily="2" charset="-18"/>
                <a:cs typeface="Times New Roman" panose="02020603050405020304" pitchFamily="18" charset="0"/>
              </a:rPr>
              <a:t>)</a:t>
            </a:r>
            <a:endParaRPr lang="hu-HU" sz="1600" i="1" dirty="0">
              <a:solidFill>
                <a:schemeClr val="bg1"/>
              </a:solidFill>
              <a:latin typeface="Lora" pitchFamily="2" charset="-18"/>
              <a:cs typeface="Times New Roman" panose="02020603050405020304" pitchFamily="18" charset="0"/>
            </a:endParaRPr>
          </a:p>
          <a:p>
            <a:pPr marL="285750" indent="-285750">
              <a:buFont typeface="Arial" panose="020B0604020202020204" pitchFamily="34" charset="0"/>
              <a:buChar char="•"/>
            </a:pPr>
            <a:r>
              <a:rPr lang="hu-HU" sz="1500" dirty="0">
                <a:solidFill>
                  <a:schemeClr val="bg1"/>
                </a:solidFill>
                <a:latin typeface="Lora" pitchFamily="2" charset="-18"/>
                <a:cs typeface="Times New Roman" panose="02020603050405020304" pitchFamily="18" charset="0"/>
              </a:rPr>
              <a:t>Beruházás és működés társadalmi költségei</a:t>
            </a:r>
          </a:p>
          <a:p>
            <a:pPr marL="285750" indent="-285750">
              <a:buFont typeface="Arial" panose="020B0604020202020204" pitchFamily="34" charset="0"/>
              <a:buChar char="•"/>
            </a:pPr>
            <a:r>
              <a:rPr lang="hu-HU" sz="1500" dirty="0">
                <a:solidFill>
                  <a:schemeClr val="bg1"/>
                </a:solidFill>
                <a:latin typeface="Lora" pitchFamily="2" charset="-18"/>
                <a:cs typeface="Times New Roman" panose="02020603050405020304" pitchFamily="18" charset="0"/>
              </a:rPr>
              <a:t>Piaci árról való áttérés elszámoló árra</a:t>
            </a:r>
          </a:p>
          <a:p>
            <a:pPr marL="285750" indent="-285750">
              <a:buFont typeface="Arial" panose="020B0604020202020204" pitchFamily="34" charset="0"/>
              <a:buChar char="•"/>
            </a:pPr>
            <a:r>
              <a:rPr lang="hu-HU" sz="1500" dirty="0">
                <a:solidFill>
                  <a:schemeClr val="bg1"/>
                </a:solidFill>
                <a:latin typeface="Lora" pitchFamily="2" charset="-18"/>
                <a:cs typeface="Times New Roman" panose="02020603050405020304" pitchFamily="18" charset="0"/>
              </a:rPr>
              <a:t>Negatív </a:t>
            </a:r>
            <a:r>
              <a:rPr lang="hu-HU" sz="1500" dirty="0" err="1">
                <a:solidFill>
                  <a:schemeClr val="bg1"/>
                </a:solidFill>
                <a:latin typeface="Lora" pitchFamily="2" charset="-18"/>
                <a:cs typeface="Times New Roman" panose="02020603050405020304" pitchFamily="18" charset="0"/>
              </a:rPr>
              <a:t>externáliák</a:t>
            </a:r>
            <a:endParaRPr lang="hu-HU" sz="1500" dirty="0">
              <a:solidFill>
                <a:schemeClr val="bg1"/>
              </a:solidFill>
              <a:latin typeface="Lora" pitchFamily="2" charset="-18"/>
              <a:cs typeface="Times New Roman" panose="02020603050405020304" pitchFamily="18" charset="0"/>
            </a:endParaRPr>
          </a:p>
          <a:p>
            <a:pPr marL="285750" indent="-285750">
              <a:buFont typeface="Arial" panose="020B0604020202020204" pitchFamily="34" charset="0"/>
              <a:buChar char="•"/>
            </a:pPr>
            <a:r>
              <a:rPr lang="hu-HU" sz="1500" dirty="0">
                <a:solidFill>
                  <a:schemeClr val="bg1"/>
                </a:solidFill>
                <a:latin typeface="Lora" pitchFamily="2" charset="-18"/>
                <a:cs typeface="Times New Roman" panose="02020603050405020304" pitchFamily="18" charset="0"/>
              </a:rPr>
              <a:t>...</a:t>
            </a:r>
          </a:p>
        </p:txBody>
      </p:sp>
    </p:spTree>
    <p:extLst>
      <p:ext uri="{BB962C8B-B14F-4D97-AF65-F5344CB8AC3E}">
        <p14:creationId xmlns:p14="http://schemas.microsoft.com/office/powerpoint/2010/main" val="2102060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 számának helye 1"/>
          <p:cNvSpPr>
            <a:spLocks noGrp="1"/>
          </p:cNvSpPr>
          <p:nvPr>
            <p:ph type="sldNum" sz="quarter" idx="12"/>
          </p:nvPr>
        </p:nvSpPr>
        <p:spPr>
          <a:xfrm>
            <a:off x="9283700" y="6389784"/>
            <a:ext cx="2743200" cy="365125"/>
          </a:xfrm>
        </p:spPr>
        <p:txBody>
          <a:bodyPr/>
          <a:lstStyle/>
          <a:p>
            <a:fld id="{061F3979-A3B6-4176-9ADC-382C47C04B68}" type="slidenum">
              <a:rPr lang="en-GB" smtClean="0">
                <a:latin typeface="Lora" pitchFamily="2" charset="-18"/>
              </a:rPr>
              <a:t>14</a:t>
            </a:fld>
            <a:endParaRPr lang="en-GB" dirty="0">
              <a:latin typeface="Lora" pitchFamily="2" charset="-18"/>
            </a:endParaRPr>
          </a:p>
        </p:txBody>
      </p:sp>
      <p:sp>
        <p:nvSpPr>
          <p:cNvPr id="4" name="Cím 1">
            <a:extLst>
              <a:ext uri="{FF2B5EF4-FFF2-40B4-BE49-F238E27FC236}">
                <a16:creationId xmlns:a16="http://schemas.microsoft.com/office/drawing/2014/main" xmlns="" id="{DC748CE9-E0AA-5DCD-2A21-9600589224C7}"/>
              </a:ext>
            </a:extLst>
          </p:cNvPr>
          <p:cNvSpPr txBox="1">
            <a:spLocks/>
          </p:cNvSpPr>
          <p:nvPr/>
        </p:nvSpPr>
        <p:spPr>
          <a:xfrm>
            <a:off x="0" y="189861"/>
            <a:ext cx="12192000" cy="646331"/>
          </a:xfrm>
          <a:prstGeom prst="rect">
            <a:avLst/>
          </a:prstGeom>
          <a:solidFill>
            <a:schemeClr val="tx1">
              <a:lumMod val="50000"/>
              <a:lumOff val="5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sz="3400" b="1" dirty="0">
                <a:solidFill>
                  <a:schemeClr val="bg1"/>
                </a:solidFill>
                <a:latin typeface="Lora" pitchFamily="2" charset="-18"/>
              </a:rPr>
              <a:t>4. Közgazdasági költség-haszon elemzés</a:t>
            </a:r>
          </a:p>
        </p:txBody>
      </p:sp>
      <p:sp>
        <p:nvSpPr>
          <p:cNvPr id="20" name="Szövegdoboz 19">
            <a:extLst>
              <a:ext uri="{FF2B5EF4-FFF2-40B4-BE49-F238E27FC236}">
                <a16:creationId xmlns:a16="http://schemas.microsoft.com/office/drawing/2014/main" xmlns="" id="{88932480-AE75-0B7A-8873-AC1287912B1D}"/>
              </a:ext>
            </a:extLst>
          </p:cNvPr>
          <p:cNvSpPr txBox="1"/>
          <p:nvPr/>
        </p:nvSpPr>
        <p:spPr>
          <a:xfrm>
            <a:off x="157165" y="1059681"/>
            <a:ext cx="11008411" cy="400110"/>
          </a:xfrm>
          <a:prstGeom prst="rect">
            <a:avLst/>
          </a:prstGeom>
          <a:noFill/>
        </p:spPr>
        <p:txBody>
          <a:bodyPr wrap="square" rtlCol="0">
            <a:spAutoFit/>
          </a:bodyPr>
          <a:lstStyle/>
          <a:p>
            <a:pPr marL="342900" indent="-342900">
              <a:buFont typeface="Arial" panose="020B0604020202020204" pitchFamily="34" charset="0"/>
              <a:buChar char="•"/>
            </a:pPr>
            <a:r>
              <a:rPr lang="hu-HU" sz="2000" dirty="0">
                <a:latin typeface="Lora" pitchFamily="2" charset="-18"/>
              </a:rPr>
              <a:t>A CBA a jól(l)éti közgazdaságtan gyakorlati alkalmazása. </a:t>
            </a:r>
            <a:r>
              <a:rPr lang="hu-HU" i="1" dirty="0">
                <a:latin typeface="Lora" pitchFamily="2" charset="-18"/>
              </a:rPr>
              <a:t>(</a:t>
            </a:r>
            <a:r>
              <a:rPr lang="hu-HU" i="1" dirty="0" err="1">
                <a:latin typeface="Lora" pitchFamily="2" charset="-18"/>
              </a:rPr>
              <a:t>Mishan</a:t>
            </a:r>
            <a:r>
              <a:rPr lang="hu-HU" i="1" dirty="0">
                <a:latin typeface="Lora" pitchFamily="2" charset="-18"/>
              </a:rPr>
              <a:t>, 1982, p.21.)</a:t>
            </a:r>
          </a:p>
        </p:txBody>
      </p:sp>
      <mc:AlternateContent xmlns:mc="http://schemas.openxmlformats.org/markup-compatibility/2006" xmlns:a14="http://schemas.microsoft.com/office/drawing/2010/main">
        <mc:Choice Requires="a14">
          <p:sp>
            <p:nvSpPr>
              <p:cNvPr id="5" name="Szövegdoboz 4">
                <a:extLst>
                  <a:ext uri="{FF2B5EF4-FFF2-40B4-BE49-F238E27FC236}">
                    <a16:creationId xmlns:a16="http://schemas.microsoft.com/office/drawing/2014/main" xmlns="" id="{D9F6864E-72E4-7B43-25CB-8C9E164E6017}"/>
                  </a:ext>
                </a:extLst>
              </p:cNvPr>
              <p:cNvSpPr txBox="1"/>
              <p:nvPr/>
            </p:nvSpPr>
            <p:spPr>
              <a:xfrm>
                <a:off x="9372535" y="1417661"/>
                <a:ext cx="2654300" cy="118455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hu-HU" sz="2600" b="0" i="1" smtClean="0">
                          <a:solidFill>
                            <a:srgbClr val="0070C0"/>
                          </a:solidFill>
                          <a:latin typeface="Cambria Math" panose="02040503050406030204" pitchFamily="18" charset="0"/>
                        </a:rPr>
                        <m:t>𝑊</m:t>
                      </m:r>
                      <m:r>
                        <a:rPr lang="hu-HU" sz="2600" b="0" i="1" smtClean="0">
                          <a:solidFill>
                            <a:srgbClr val="0070C0"/>
                          </a:solidFill>
                          <a:latin typeface="Cambria Math" panose="02040503050406030204" pitchFamily="18" charset="0"/>
                        </a:rPr>
                        <m:t>=</m:t>
                      </m:r>
                      <m:nary>
                        <m:naryPr>
                          <m:chr m:val="∑"/>
                          <m:ctrlPr>
                            <a:rPr lang="hu-HU" sz="2600" b="0" i="1" smtClean="0">
                              <a:solidFill>
                                <a:srgbClr val="0070C0"/>
                              </a:solidFill>
                              <a:latin typeface="Cambria Math"/>
                            </a:rPr>
                          </m:ctrlPr>
                        </m:naryPr>
                        <m:sub>
                          <m:r>
                            <m:rPr>
                              <m:brk m:alnAt="23"/>
                            </m:rPr>
                            <a:rPr lang="hu-HU" sz="2600" b="0" i="1" smtClean="0">
                              <a:solidFill>
                                <a:srgbClr val="0070C0"/>
                              </a:solidFill>
                              <a:latin typeface="Cambria Math" panose="02040503050406030204" pitchFamily="18" charset="0"/>
                            </a:rPr>
                            <m:t>𝑖</m:t>
                          </m:r>
                          <m:r>
                            <a:rPr lang="hu-HU" sz="2600" b="0" i="1" smtClean="0">
                              <a:solidFill>
                                <a:srgbClr val="0070C0"/>
                              </a:solidFill>
                              <a:latin typeface="Cambria Math" panose="02040503050406030204" pitchFamily="18" charset="0"/>
                            </a:rPr>
                            <m:t>=1</m:t>
                          </m:r>
                        </m:sub>
                        <m:sup>
                          <m:r>
                            <a:rPr lang="hu-HU" sz="2600" b="0" i="1" smtClean="0">
                              <a:solidFill>
                                <a:srgbClr val="0070C0"/>
                              </a:solidFill>
                              <a:latin typeface="Cambria Math" panose="02040503050406030204" pitchFamily="18" charset="0"/>
                            </a:rPr>
                            <m:t>𝑛</m:t>
                          </m:r>
                        </m:sup>
                        <m:e>
                          <m:sSub>
                            <m:sSubPr>
                              <m:ctrlPr>
                                <a:rPr lang="hu-HU" sz="2600" b="0" i="1" smtClean="0">
                                  <a:solidFill>
                                    <a:srgbClr val="0070C0"/>
                                  </a:solidFill>
                                  <a:latin typeface="Cambria Math"/>
                                </a:rPr>
                              </m:ctrlPr>
                            </m:sSubPr>
                            <m:e>
                              <m:r>
                                <a:rPr lang="hu-HU" sz="2600" b="0" i="1" smtClean="0">
                                  <a:solidFill>
                                    <a:srgbClr val="0070C0"/>
                                  </a:solidFill>
                                  <a:latin typeface="Cambria Math" panose="02040503050406030204" pitchFamily="18" charset="0"/>
                                  <a:ea typeface="Cambria Math" panose="02040503050406030204" pitchFamily="18" charset="0"/>
                                </a:rPr>
                                <m:t>∆</m:t>
                              </m:r>
                              <m:r>
                                <a:rPr lang="hu-HU" sz="2600" b="0" i="1" smtClean="0">
                                  <a:solidFill>
                                    <a:srgbClr val="0070C0"/>
                                  </a:solidFill>
                                  <a:latin typeface="Cambria Math" panose="02040503050406030204" pitchFamily="18" charset="0"/>
                                  <a:ea typeface="Cambria Math" panose="02040503050406030204" pitchFamily="18" charset="0"/>
                                </a:rPr>
                                <m:t>𝑈</m:t>
                              </m:r>
                            </m:e>
                            <m:sub>
                              <m:r>
                                <a:rPr lang="hu-HU" sz="2600" b="0" i="1" smtClean="0">
                                  <a:solidFill>
                                    <a:srgbClr val="0070C0"/>
                                  </a:solidFill>
                                  <a:latin typeface="Cambria Math" panose="02040503050406030204" pitchFamily="18" charset="0"/>
                                </a:rPr>
                                <m:t>𝑖</m:t>
                              </m:r>
                            </m:sub>
                          </m:sSub>
                        </m:e>
                      </m:nary>
                    </m:oMath>
                  </m:oMathPara>
                </a14:m>
                <a:endParaRPr lang="hu-HU" sz="2600" dirty="0">
                  <a:solidFill>
                    <a:srgbClr val="0070C0"/>
                  </a:solidFill>
                </a:endParaRPr>
              </a:p>
            </p:txBody>
          </p:sp>
        </mc:Choice>
        <mc:Fallback xmlns="">
          <p:sp>
            <p:nvSpPr>
              <p:cNvPr id="5" name="Szövegdoboz 4">
                <a:extLst>
                  <a:ext uri="{FF2B5EF4-FFF2-40B4-BE49-F238E27FC236}">
                    <a16:creationId xmlns:a16="http://schemas.microsoft.com/office/drawing/2014/main" id="{D9F6864E-72E4-7B43-25CB-8C9E164E6017}"/>
                  </a:ext>
                </a:extLst>
              </p:cNvPr>
              <p:cNvSpPr txBox="1">
                <a:spLocks noRot="1" noChangeAspect="1" noMove="1" noResize="1" noEditPoints="1" noAdjustHandles="1" noChangeArrowheads="1" noChangeShapeType="1" noTextEdit="1"/>
              </p:cNvSpPr>
              <p:nvPr/>
            </p:nvSpPr>
            <p:spPr>
              <a:xfrm>
                <a:off x="9372535" y="1417661"/>
                <a:ext cx="2654300" cy="1184555"/>
              </a:xfrm>
              <a:prstGeom prst="rect">
                <a:avLst/>
              </a:prstGeom>
              <a:blipFill>
                <a:blip r:embed="rId3"/>
                <a:stretch>
                  <a:fillRect/>
                </a:stretch>
              </a:blipFill>
            </p:spPr>
            <p:txBody>
              <a:bodyPr/>
              <a:lstStyle/>
              <a:p>
                <a:r>
                  <a:rPr lang="hu-HU">
                    <a:noFill/>
                  </a:rPr>
                  <a:t> </a:t>
                </a:r>
              </a:p>
            </p:txBody>
          </p:sp>
        </mc:Fallback>
      </mc:AlternateContent>
      <p:sp>
        <p:nvSpPr>
          <p:cNvPr id="6" name="Szövegdoboz 5">
            <a:extLst>
              <a:ext uri="{FF2B5EF4-FFF2-40B4-BE49-F238E27FC236}">
                <a16:creationId xmlns:a16="http://schemas.microsoft.com/office/drawing/2014/main" xmlns="" id="{EF4424DD-8620-9D01-2DE9-ECECD2653DBF}"/>
              </a:ext>
            </a:extLst>
          </p:cNvPr>
          <p:cNvSpPr txBox="1"/>
          <p:nvPr/>
        </p:nvSpPr>
        <p:spPr>
          <a:xfrm>
            <a:off x="155005" y="1631955"/>
            <a:ext cx="8587014" cy="3600986"/>
          </a:xfrm>
          <a:prstGeom prst="rect">
            <a:avLst/>
          </a:prstGeom>
          <a:noFill/>
        </p:spPr>
        <p:txBody>
          <a:bodyPr wrap="square">
            <a:spAutoFit/>
          </a:bodyPr>
          <a:lstStyle/>
          <a:p>
            <a:pPr marL="342900" indent="-342900">
              <a:buFont typeface="Arial" panose="020B0604020202020204" pitchFamily="34" charset="0"/>
              <a:buChar char="•"/>
            </a:pPr>
            <a:r>
              <a:rPr lang="hu-HU" sz="2000" b="1" dirty="0">
                <a:solidFill>
                  <a:srgbClr val="0070C0"/>
                </a:solidFill>
                <a:latin typeface="Lora" pitchFamily="2" charset="-18"/>
              </a:rPr>
              <a:t>Társadalmi hatás</a:t>
            </a:r>
            <a:r>
              <a:rPr lang="hu-HU" sz="2000" dirty="0">
                <a:latin typeface="Lora" pitchFamily="2" charset="-18"/>
              </a:rPr>
              <a:t>: az adott projekt / beruházás/ létesítmény / ingatlan / infrastruktúraelem stb. által érintett társadalom tagjainak jóllétére gyakorolt változások összessége adott időszak alatt.</a:t>
            </a:r>
          </a:p>
          <a:p>
            <a:endParaRPr lang="hu-HU" sz="2400" dirty="0">
              <a:latin typeface="Lora" pitchFamily="2" charset="-18"/>
            </a:endParaRPr>
          </a:p>
          <a:p>
            <a:pPr marL="342900" indent="-342900">
              <a:buFont typeface="Arial" panose="020B0604020202020204" pitchFamily="34" charset="0"/>
              <a:buChar char="•"/>
            </a:pPr>
            <a:r>
              <a:rPr lang="hu-HU" sz="2000" b="1" dirty="0">
                <a:solidFill>
                  <a:srgbClr val="0070C0"/>
                </a:solidFill>
                <a:latin typeface="Lora" pitchFamily="2" charset="-18"/>
              </a:rPr>
              <a:t>Jóllét</a:t>
            </a:r>
            <a:r>
              <a:rPr lang="hu-HU" sz="2000" dirty="0">
                <a:latin typeface="Lora" pitchFamily="2" charset="-18"/>
              </a:rPr>
              <a:t>: az egyén életminőségét különböző – pszichológiai, szociális, fizikai, kognitív, viselkedési és anyagi (jólét) – dimenziók mentén leíró állapot. </a:t>
            </a:r>
            <a:r>
              <a:rPr lang="hu-HU" sz="2000" i="1" dirty="0">
                <a:latin typeface="Lora" pitchFamily="2" charset="-18"/>
              </a:rPr>
              <a:t>(Szántó </a:t>
            </a:r>
            <a:r>
              <a:rPr lang="hu-HU" sz="2000" i="1" dirty="0" err="1">
                <a:latin typeface="Lora" pitchFamily="2" charset="-18"/>
              </a:rPr>
              <a:t>et</a:t>
            </a:r>
            <a:r>
              <a:rPr lang="hu-HU" sz="2000" i="1" dirty="0">
                <a:latin typeface="Lora" pitchFamily="2" charset="-18"/>
              </a:rPr>
              <a:t> </a:t>
            </a:r>
            <a:r>
              <a:rPr lang="hu-HU" sz="2000" i="1" dirty="0" err="1">
                <a:latin typeface="Lora" pitchFamily="2" charset="-18"/>
              </a:rPr>
              <a:t>al</a:t>
            </a:r>
            <a:r>
              <a:rPr lang="hu-HU" sz="2000" i="1" dirty="0">
                <a:latin typeface="Lora" pitchFamily="2" charset="-18"/>
              </a:rPr>
              <a:t>., 2016 alapján)</a:t>
            </a:r>
            <a:endParaRPr lang="hu-HU" sz="2000" dirty="0">
              <a:latin typeface="Lora" pitchFamily="2" charset="-18"/>
            </a:endParaRPr>
          </a:p>
          <a:p>
            <a:pPr marL="342900" indent="-342900">
              <a:buFont typeface="Arial" panose="020B0604020202020204" pitchFamily="34" charset="0"/>
              <a:buChar char="•"/>
            </a:pPr>
            <a:endParaRPr lang="hu-HU" sz="2000" dirty="0">
              <a:latin typeface="Lora" pitchFamily="2" charset="-18"/>
            </a:endParaRPr>
          </a:p>
          <a:p>
            <a:pPr marL="342900" indent="-342900">
              <a:buFont typeface="Arial" panose="020B0604020202020204" pitchFamily="34" charset="0"/>
              <a:buChar char="•"/>
            </a:pPr>
            <a:r>
              <a:rPr lang="hu-HU" sz="2000" dirty="0">
                <a:latin typeface="Lora" pitchFamily="2" charset="-18"/>
              </a:rPr>
              <a:t>A hatás lehet:</a:t>
            </a:r>
          </a:p>
          <a:p>
            <a:pPr marL="800100" lvl="1" indent="-342900">
              <a:buFont typeface="Arial" panose="020B0604020202020204" pitchFamily="34" charset="0"/>
              <a:buChar char="•"/>
            </a:pPr>
            <a:r>
              <a:rPr lang="hu-HU" sz="2000" dirty="0">
                <a:latin typeface="Lora" pitchFamily="2" charset="-18"/>
              </a:rPr>
              <a:t>közvetlenül az adott projekt használóinál jelentkező, vagy</a:t>
            </a:r>
          </a:p>
          <a:p>
            <a:pPr marL="800100" lvl="1" indent="-342900">
              <a:buFont typeface="Arial" panose="020B0604020202020204" pitchFamily="34" charset="0"/>
              <a:buChar char="•"/>
            </a:pPr>
            <a:r>
              <a:rPr lang="hu-HU" sz="2000" b="1" dirty="0">
                <a:solidFill>
                  <a:srgbClr val="0070C0"/>
                </a:solidFill>
                <a:latin typeface="Lora" pitchFamily="2" charset="-18"/>
              </a:rPr>
              <a:t>externália</a:t>
            </a:r>
            <a:r>
              <a:rPr lang="hu-HU" sz="2000" dirty="0">
                <a:latin typeface="Lora" pitchFamily="2" charset="-18"/>
              </a:rPr>
              <a:t> (külső gazdasági hatás).</a:t>
            </a:r>
          </a:p>
        </p:txBody>
      </p:sp>
      <p:sp>
        <p:nvSpPr>
          <p:cNvPr id="7" name="Ellipszis 6">
            <a:extLst>
              <a:ext uri="{FF2B5EF4-FFF2-40B4-BE49-F238E27FC236}">
                <a16:creationId xmlns:a16="http://schemas.microsoft.com/office/drawing/2014/main" xmlns="" id="{81F191E3-E859-DDD2-ED6B-53D68E79585E}"/>
              </a:ext>
            </a:extLst>
          </p:cNvPr>
          <p:cNvSpPr/>
          <p:nvPr/>
        </p:nvSpPr>
        <p:spPr>
          <a:xfrm>
            <a:off x="9810751" y="2906486"/>
            <a:ext cx="1897068" cy="14344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i="1" dirty="0">
              <a:solidFill>
                <a:schemeClr val="bg1"/>
              </a:solidFill>
              <a:latin typeface="Lora" pitchFamily="2" charset="-18"/>
            </a:endParaRPr>
          </a:p>
        </p:txBody>
      </p:sp>
      <p:sp>
        <p:nvSpPr>
          <p:cNvPr id="8" name="Ellipszis 7">
            <a:extLst>
              <a:ext uri="{FF2B5EF4-FFF2-40B4-BE49-F238E27FC236}">
                <a16:creationId xmlns:a16="http://schemas.microsoft.com/office/drawing/2014/main" xmlns="" id="{830939BA-9861-1F3D-BEAF-B76D8E98F2FD}"/>
              </a:ext>
            </a:extLst>
          </p:cNvPr>
          <p:cNvSpPr/>
          <p:nvPr/>
        </p:nvSpPr>
        <p:spPr>
          <a:xfrm>
            <a:off x="10285184" y="3511425"/>
            <a:ext cx="948872" cy="788297"/>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1" name="Szövegdoboz 10">
            <a:extLst>
              <a:ext uri="{FF2B5EF4-FFF2-40B4-BE49-F238E27FC236}">
                <a16:creationId xmlns:a16="http://schemas.microsoft.com/office/drawing/2014/main" xmlns="" id="{4161E041-DFA8-E19B-E68F-D241FD8183C6}"/>
              </a:ext>
            </a:extLst>
          </p:cNvPr>
          <p:cNvSpPr txBox="1"/>
          <p:nvPr/>
        </p:nvSpPr>
        <p:spPr>
          <a:xfrm>
            <a:off x="10044621" y="2888141"/>
            <a:ext cx="1458686" cy="646331"/>
          </a:xfrm>
          <a:prstGeom prst="rect">
            <a:avLst/>
          </a:prstGeom>
          <a:noFill/>
        </p:spPr>
        <p:txBody>
          <a:bodyPr wrap="square">
            <a:spAutoFit/>
          </a:bodyPr>
          <a:lstStyle/>
          <a:p>
            <a:pPr algn="ctr"/>
            <a:r>
              <a:rPr lang="hu-HU" b="1" dirty="0">
                <a:solidFill>
                  <a:schemeClr val="bg1"/>
                </a:solidFill>
                <a:latin typeface="Lora" pitchFamily="2" charset="-18"/>
              </a:rPr>
              <a:t>Jóllét</a:t>
            </a:r>
            <a:br>
              <a:rPr lang="hu-HU" b="1" dirty="0">
                <a:solidFill>
                  <a:schemeClr val="bg1"/>
                </a:solidFill>
                <a:latin typeface="Lora" pitchFamily="2" charset="-18"/>
              </a:rPr>
            </a:br>
            <a:r>
              <a:rPr lang="hu-HU" i="1" dirty="0" err="1">
                <a:solidFill>
                  <a:schemeClr val="bg1"/>
                </a:solidFill>
                <a:latin typeface="Lora" pitchFamily="2" charset="-18"/>
              </a:rPr>
              <a:t>well-being</a:t>
            </a:r>
            <a:endParaRPr lang="hu-HU" i="1" dirty="0">
              <a:solidFill>
                <a:schemeClr val="bg1"/>
              </a:solidFill>
              <a:latin typeface="Lora" pitchFamily="2" charset="-18"/>
            </a:endParaRPr>
          </a:p>
        </p:txBody>
      </p:sp>
      <p:sp>
        <p:nvSpPr>
          <p:cNvPr id="12" name="Szövegdoboz 11">
            <a:extLst>
              <a:ext uri="{FF2B5EF4-FFF2-40B4-BE49-F238E27FC236}">
                <a16:creationId xmlns:a16="http://schemas.microsoft.com/office/drawing/2014/main" xmlns="" id="{EF359947-B580-05F1-897B-58A71531FF2F}"/>
              </a:ext>
            </a:extLst>
          </p:cNvPr>
          <p:cNvSpPr txBox="1"/>
          <p:nvPr/>
        </p:nvSpPr>
        <p:spPr>
          <a:xfrm>
            <a:off x="10065256" y="3533198"/>
            <a:ext cx="1399613" cy="646331"/>
          </a:xfrm>
          <a:prstGeom prst="rect">
            <a:avLst/>
          </a:prstGeom>
          <a:noFill/>
        </p:spPr>
        <p:txBody>
          <a:bodyPr wrap="square">
            <a:spAutoFit/>
          </a:bodyPr>
          <a:lstStyle/>
          <a:p>
            <a:pPr algn="ctr"/>
            <a:r>
              <a:rPr lang="hu-HU" b="1" dirty="0">
                <a:solidFill>
                  <a:schemeClr val="bg1"/>
                </a:solidFill>
                <a:latin typeface="Lora" pitchFamily="2" charset="-18"/>
              </a:rPr>
              <a:t>Jólét</a:t>
            </a:r>
            <a:br>
              <a:rPr lang="hu-HU" b="1" dirty="0">
                <a:solidFill>
                  <a:schemeClr val="bg1"/>
                </a:solidFill>
                <a:latin typeface="Lora" pitchFamily="2" charset="-18"/>
              </a:rPr>
            </a:br>
            <a:r>
              <a:rPr lang="hu-HU" i="1" dirty="0" err="1">
                <a:solidFill>
                  <a:schemeClr val="bg1"/>
                </a:solidFill>
                <a:latin typeface="Lora" pitchFamily="2" charset="-18"/>
              </a:rPr>
              <a:t>welfare</a:t>
            </a:r>
            <a:endParaRPr lang="hu-HU" i="1" dirty="0">
              <a:solidFill>
                <a:schemeClr val="bg1"/>
              </a:solidFill>
              <a:latin typeface="Lora" pitchFamily="2" charset="-18"/>
            </a:endParaRPr>
          </a:p>
        </p:txBody>
      </p:sp>
      <p:sp>
        <p:nvSpPr>
          <p:cNvPr id="13" name="Szövegdoboz 12">
            <a:extLst>
              <a:ext uri="{FF2B5EF4-FFF2-40B4-BE49-F238E27FC236}">
                <a16:creationId xmlns:a16="http://schemas.microsoft.com/office/drawing/2014/main" xmlns="" id="{26E88CB4-1F8D-2EEF-D7F5-BBA276EE02BF}"/>
              </a:ext>
            </a:extLst>
          </p:cNvPr>
          <p:cNvSpPr txBox="1"/>
          <p:nvPr/>
        </p:nvSpPr>
        <p:spPr>
          <a:xfrm>
            <a:off x="165100" y="5283740"/>
            <a:ext cx="9128695" cy="1015663"/>
          </a:xfrm>
          <a:prstGeom prst="rect">
            <a:avLst/>
          </a:prstGeom>
          <a:noFill/>
        </p:spPr>
        <p:txBody>
          <a:bodyPr wrap="square" rtlCol="0">
            <a:spAutoFit/>
          </a:bodyPr>
          <a:lstStyle/>
          <a:p>
            <a:pPr marL="285750" indent="-285750">
              <a:buFont typeface="Arial" panose="020B0604020202020204" pitchFamily="34" charset="0"/>
              <a:buChar char="•"/>
            </a:pPr>
            <a:r>
              <a:rPr lang="hu-HU" sz="2000" b="1" dirty="0">
                <a:solidFill>
                  <a:srgbClr val="0070C0"/>
                </a:solidFill>
                <a:latin typeface="Lora" pitchFamily="2" charset="-18"/>
              </a:rPr>
              <a:t>Externália</a:t>
            </a:r>
            <a:r>
              <a:rPr lang="hu-HU" sz="2000" dirty="0">
                <a:latin typeface="Lora" pitchFamily="2" charset="-18"/>
              </a:rPr>
              <a:t>: </a:t>
            </a:r>
            <a:r>
              <a:rPr lang="hu-HU" sz="2000" dirty="0">
                <a:latin typeface="Lora" pitchFamily="2" charset="-18"/>
                <a:cs typeface="Times New Roman" panose="02020603050405020304" pitchFamily="18" charset="0"/>
              </a:rPr>
              <a:t>valamely gazdasági szereplő tevékenysége következtében létrejövő olyan külső – más szereplő jóllétében állapotváltozást okozó – hatás, amelynek ellentételezése nem nyilvánul meg piaci tranzakcióban. </a:t>
            </a:r>
            <a:endParaRPr lang="hu-HU" sz="2000" dirty="0">
              <a:latin typeface="Lora" pitchFamily="2" charset="-18"/>
            </a:endParaRPr>
          </a:p>
        </p:txBody>
      </p:sp>
      <p:pic>
        <p:nvPicPr>
          <p:cNvPr id="14" name="Kép 13">
            <a:extLst>
              <a:ext uri="{FF2B5EF4-FFF2-40B4-BE49-F238E27FC236}">
                <a16:creationId xmlns:a16="http://schemas.microsoft.com/office/drawing/2014/main" xmlns="" id="{627246D5-05C8-C646-1E81-FE7EE80D7D21}"/>
              </a:ext>
            </a:extLst>
          </p:cNvPr>
          <p:cNvPicPr>
            <a:picLocks noChangeAspect="1"/>
          </p:cNvPicPr>
          <p:nvPr/>
        </p:nvPicPr>
        <p:blipFill rotWithShape="1">
          <a:blip r:embed="rId4">
            <a:duotone>
              <a:schemeClr val="accent1">
                <a:shade val="45000"/>
                <a:satMod val="135000"/>
              </a:schemeClr>
              <a:prstClr val="white"/>
            </a:duotone>
          </a:blip>
          <a:srcRect l="4584" t="57143" r="79227" b="8857"/>
          <a:stretch/>
        </p:blipFill>
        <p:spPr>
          <a:xfrm>
            <a:off x="9382695" y="5197996"/>
            <a:ext cx="978391" cy="1030342"/>
          </a:xfrm>
          <a:prstGeom prst="rect">
            <a:avLst/>
          </a:prstGeom>
          <a:solidFill>
            <a:srgbClr val="0070C0"/>
          </a:solidFill>
        </p:spPr>
      </p:pic>
      <p:pic>
        <p:nvPicPr>
          <p:cNvPr id="15" name="Kép 14">
            <a:extLst>
              <a:ext uri="{FF2B5EF4-FFF2-40B4-BE49-F238E27FC236}">
                <a16:creationId xmlns:a16="http://schemas.microsoft.com/office/drawing/2014/main" xmlns="" id="{5AF7B776-EFA6-54E7-3FD5-D62336535571}"/>
              </a:ext>
            </a:extLst>
          </p:cNvPr>
          <p:cNvPicPr>
            <a:picLocks noChangeAspect="1"/>
          </p:cNvPicPr>
          <p:nvPr/>
        </p:nvPicPr>
        <p:blipFill rotWithShape="1">
          <a:blip r:embed="rId5">
            <a:duotone>
              <a:schemeClr val="accent1">
                <a:shade val="45000"/>
                <a:satMod val="135000"/>
              </a:schemeClr>
              <a:prstClr val="white"/>
            </a:duotone>
          </a:blip>
          <a:srcRect l="4643" t="16881" r="70893" b="18573"/>
          <a:stretch/>
        </p:blipFill>
        <p:spPr>
          <a:xfrm>
            <a:off x="11020640" y="5522550"/>
            <a:ext cx="978391" cy="689385"/>
          </a:xfrm>
          <a:prstGeom prst="rect">
            <a:avLst/>
          </a:prstGeom>
          <a:solidFill>
            <a:srgbClr val="0070C0"/>
          </a:solidFill>
        </p:spPr>
      </p:pic>
      <p:cxnSp>
        <p:nvCxnSpPr>
          <p:cNvPr id="17" name="Egyenes összekötő nyíllal 16">
            <a:extLst>
              <a:ext uri="{FF2B5EF4-FFF2-40B4-BE49-F238E27FC236}">
                <a16:creationId xmlns:a16="http://schemas.microsoft.com/office/drawing/2014/main" xmlns="" id="{213DF0FA-B080-C3FF-F78A-0E8FF1E8C5D3}"/>
              </a:ext>
            </a:extLst>
          </p:cNvPr>
          <p:cNvCxnSpPr>
            <a:cxnSpLocks/>
          </p:cNvCxnSpPr>
          <p:nvPr/>
        </p:nvCxnSpPr>
        <p:spPr>
          <a:xfrm flipV="1">
            <a:off x="10448861" y="5562863"/>
            <a:ext cx="484004" cy="16788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Egyenes összekötő nyíllal 18">
            <a:extLst>
              <a:ext uri="{FF2B5EF4-FFF2-40B4-BE49-F238E27FC236}">
                <a16:creationId xmlns:a16="http://schemas.microsoft.com/office/drawing/2014/main" xmlns="" id="{1156C137-76B7-DE63-92C3-79F289CA191F}"/>
              </a:ext>
            </a:extLst>
          </p:cNvPr>
          <p:cNvCxnSpPr>
            <a:cxnSpLocks/>
          </p:cNvCxnSpPr>
          <p:nvPr/>
        </p:nvCxnSpPr>
        <p:spPr>
          <a:xfrm>
            <a:off x="10448861" y="5885923"/>
            <a:ext cx="484004"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1" name="Egyenes összekötő nyíllal 20">
            <a:extLst>
              <a:ext uri="{FF2B5EF4-FFF2-40B4-BE49-F238E27FC236}">
                <a16:creationId xmlns:a16="http://schemas.microsoft.com/office/drawing/2014/main" xmlns="" id="{E9E10263-02D7-724A-13EC-9254956DE757}"/>
              </a:ext>
            </a:extLst>
          </p:cNvPr>
          <p:cNvCxnSpPr>
            <a:cxnSpLocks/>
          </p:cNvCxnSpPr>
          <p:nvPr/>
        </p:nvCxnSpPr>
        <p:spPr>
          <a:xfrm>
            <a:off x="10451774" y="6064558"/>
            <a:ext cx="481091" cy="15289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3722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 számának helye 1"/>
          <p:cNvSpPr>
            <a:spLocks noGrp="1"/>
          </p:cNvSpPr>
          <p:nvPr>
            <p:ph type="sldNum" sz="quarter" idx="12"/>
          </p:nvPr>
        </p:nvSpPr>
        <p:spPr>
          <a:xfrm>
            <a:off x="9375140" y="6491384"/>
            <a:ext cx="2743200" cy="365125"/>
          </a:xfrm>
        </p:spPr>
        <p:txBody>
          <a:bodyPr/>
          <a:lstStyle/>
          <a:p>
            <a:fld id="{061F3979-A3B6-4176-9ADC-382C47C04B68}" type="slidenum">
              <a:rPr lang="en-GB" smtClean="0">
                <a:latin typeface="Lora" pitchFamily="2" charset="-18"/>
              </a:rPr>
              <a:t>15</a:t>
            </a:fld>
            <a:endParaRPr lang="en-GB" dirty="0">
              <a:latin typeface="Lora" pitchFamily="2" charset="-18"/>
            </a:endParaRPr>
          </a:p>
        </p:txBody>
      </p:sp>
      <p:sp>
        <p:nvSpPr>
          <p:cNvPr id="4" name="Cím 1">
            <a:extLst>
              <a:ext uri="{FF2B5EF4-FFF2-40B4-BE49-F238E27FC236}">
                <a16:creationId xmlns:a16="http://schemas.microsoft.com/office/drawing/2014/main" xmlns="" id="{DC748CE9-E0AA-5DCD-2A21-9600589224C7}"/>
              </a:ext>
            </a:extLst>
          </p:cNvPr>
          <p:cNvSpPr txBox="1">
            <a:spLocks/>
          </p:cNvSpPr>
          <p:nvPr/>
        </p:nvSpPr>
        <p:spPr>
          <a:xfrm>
            <a:off x="0" y="154225"/>
            <a:ext cx="12192000" cy="539116"/>
          </a:xfrm>
          <a:prstGeom prst="rect">
            <a:avLst/>
          </a:prstGeom>
          <a:solidFill>
            <a:schemeClr val="tx1">
              <a:lumMod val="50000"/>
              <a:lumOff val="5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sz="3000" b="1" dirty="0">
                <a:solidFill>
                  <a:schemeClr val="bg1"/>
                </a:solidFill>
                <a:latin typeface="Lora" pitchFamily="2" charset="-18"/>
              </a:rPr>
              <a:t>4.1 Társadalmi hasznok mérhetősége</a:t>
            </a:r>
          </a:p>
        </p:txBody>
      </p:sp>
      <p:sp>
        <p:nvSpPr>
          <p:cNvPr id="9" name="Ellipszis 8">
            <a:extLst>
              <a:ext uri="{FF2B5EF4-FFF2-40B4-BE49-F238E27FC236}">
                <a16:creationId xmlns:a16="http://schemas.microsoft.com/office/drawing/2014/main" xmlns="" id="{3BE314CF-AB4A-336B-071C-392BB030824A}"/>
              </a:ext>
            </a:extLst>
          </p:cNvPr>
          <p:cNvSpPr/>
          <p:nvPr/>
        </p:nvSpPr>
        <p:spPr>
          <a:xfrm>
            <a:off x="8460456" y="2578030"/>
            <a:ext cx="3446488" cy="1202953"/>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hu-HU" sz="1200" dirty="0">
                <a:solidFill>
                  <a:srgbClr val="0070C0"/>
                </a:solidFill>
                <a:latin typeface="Lora" pitchFamily="2" charset="-18"/>
              </a:rPr>
              <a:t>Járműüzemeltetési költség (Ft/</a:t>
            </a:r>
            <a:r>
              <a:rPr lang="hu-HU" sz="1200" dirty="0" err="1">
                <a:solidFill>
                  <a:srgbClr val="0070C0"/>
                </a:solidFill>
                <a:latin typeface="Lora" pitchFamily="2" charset="-18"/>
              </a:rPr>
              <a:t>jkm</a:t>
            </a:r>
            <a:r>
              <a:rPr lang="hu-HU" sz="1200" dirty="0">
                <a:solidFill>
                  <a:srgbClr val="0070C0"/>
                </a:solidFill>
                <a:latin typeface="Lora" pitchFamily="2" charset="-18"/>
              </a:rPr>
              <a:t>) paraméterek:</a:t>
            </a:r>
          </a:p>
        </p:txBody>
      </p:sp>
      <p:sp>
        <p:nvSpPr>
          <p:cNvPr id="10" name="Szövegdoboz 9">
            <a:extLst>
              <a:ext uri="{FF2B5EF4-FFF2-40B4-BE49-F238E27FC236}">
                <a16:creationId xmlns:a16="http://schemas.microsoft.com/office/drawing/2014/main" xmlns="" id="{A045D8DC-C7BD-9DD9-05BD-0CB7346573BD}"/>
              </a:ext>
            </a:extLst>
          </p:cNvPr>
          <p:cNvSpPr txBox="1"/>
          <p:nvPr/>
        </p:nvSpPr>
        <p:spPr>
          <a:xfrm>
            <a:off x="285056" y="1604826"/>
            <a:ext cx="7560840" cy="4216539"/>
          </a:xfrm>
          <a:prstGeom prst="rect">
            <a:avLst/>
          </a:prstGeom>
          <a:noFill/>
        </p:spPr>
        <p:txBody>
          <a:bodyPr wrap="square" rtlCol="0">
            <a:spAutoFit/>
          </a:bodyPr>
          <a:lstStyle/>
          <a:p>
            <a:pPr marL="342900" indent="-342900">
              <a:buFont typeface="+mj-lt"/>
              <a:buAutoNum type="arabicPeriod"/>
            </a:pPr>
            <a:r>
              <a:rPr lang="hu-HU" b="1" dirty="0">
                <a:solidFill>
                  <a:srgbClr val="0070C0"/>
                </a:solidFill>
                <a:latin typeface="Lora" pitchFamily="2" charset="-18"/>
              </a:rPr>
              <a:t>Utazási időérték</a:t>
            </a:r>
            <a:r>
              <a:rPr lang="hu-HU" dirty="0">
                <a:latin typeface="Lora" pitchFamily="2" charset="-18"/>
              </a:rPr>
              <a:t>változás közlekedési módonként </a:t>
            </a:r>
            <a:br>
              <a:rPr lang="hu-HU" dirty="0">
                <a:latin typeface="Lora" pitchFamily="2" charset="-18"/>
              </a:rPr>
            </a:br>
            <a:r>
              <a:rPr lang="hu-HU" dirty="0">
                <a:latin typeface="Lora" pitchFamily="2" charset="-18"/>
              </a:rPr>
              <a:t>és az utazás célja alapján</a:t>
            </a:r>
          </a:p>
          <a:p>
            <a:pPr marL="342900" indent="-342900">
              <a:buFont typeface="+mj-lt"/>
              <a:buAutoNum type="arabicPeriod"/>
            </a:pPr>
            <a:endParaRPr lang="hu-HU" dirty="0">
              <a:latin typeface="Lora" pitchFamily="2" charset="-18"/>
            </a:endParaRPr>
          </a:p>
          <a:p>
            <a:pPr marL="342900" indent="-342900">
              <a:buFont typeface="+mj-lt"/>
              <a:buAutoNum type="arabicPeriod"/>
            </a:pPr>
            <a:endParaRPr lang="hu-HU" dirty="0">
              <a:latin typeface="Lora" pitchFamily="2" charset="-18"/>
            </a:endParaRPr>
          </a:p>
          <a:p>
            <a:pPr marL="342900" indent="-342900">
              <a:buFont typeface="+mj-lt"/>
              <a:buAutoNum type="arabicPeriod"/>
            </a:pPr>
            <a:r>
              <a:rPr lang="hu-HU" b="1" dirty="0">
                <a:solidFill>
                  <a:srgbClr val="0070C0"/>
                </a:solidFill>
                <a:latin typeface="Lora" pitchFamily="2" charset="-18"/>
              </a:rPr>
              <a:t>Járműüzemeltetési költség</a:t>
            </a:r>
            <a:r>
              <a:rPr lang="hu-HU" dirty="0">
                <a:latin typeface="Lora" pitchFamily="2" charset="-18"/>
              </a:rPr>
              <a:t>változás </a:t>
            </a:r>
            <a:br>
              <a:rPr lang="hu-HU" dirty="0">
                <a:latin typeface="Lora" pitchFamily="2" charset="-18"/>
              </a:rPr>
            </a:br>
            <a:r>
              <a:rPr lang="hu-HU" dirty="0" err="1">
                <a:latin typeface="Lora" pitchFamily="2" charset="-18"/>
              </a:rPr>
              <a:t>járműkategóriánként</a:t>
            </a:r>
            <a:endParaRPr lang="hu-HU" dirty="0">
              <a:latin typeface="Lora" pitchFamily="2" charset="-18"/>
            </a:endParaRPr>
          </a:p>
          <a:p>
            <a:pPr marL="342900" indent="-342900">
              <a:buFont typeface="+mj-lt"/>
              <a:buAutoNum type="arabicPeriod"/>
            </a:pPr>
            <a:endParaRPr lang="hu-HU" dirty="0">
              <a:latin typeface="Lora" pitchFamily="2" charset="-18"/>
            </a:endParaRPr>
          </a:p>
          <a:p>
            <a:pPr marL="342900" indent="-342900">
              <a:buFont typeface="+mj-lt"/>
              <a:buAutoNum type="arabicPeriod"/>
            </a:pPr>
            <a:endParaRPr lang="hu-HU" sz="2400" dirty="0">
              <a:latin typeface="Lora" pitchFamily="2" charset="-18"/>
            </a:endParaRPr>
          </a:p>
          <a:p>
            <a:pPr marL="342900" indent="-342900">
              <a:buFont typeface="+mj-lt"/>
              <a:buAutoNum type="arabicPeriod"/>
            </a:pPr>
            <a:r>
              <a:rPr lang="hu-HU" b="1" dirty="0">
                <a:solidFill>
                  <a:srgbClr val="0070C0"/>
                </a:solidFill>
                <a:latin typeface="Lora" pitchFamily="2" charset="-18"/>
              </a:rPr>
              <a:t>Baleseti költség</a:t>
            </a:r>
            <a:r>
              <a:rPr lang="hu-HU" dirty="0">
                <a:latin typeface="Lora" pitchFamily="2" charset="-18"/>
              </a:rPr>
              <a:t>változás sérülési típusonként</a:t>
            </a:r>
          </a:p>
          <a:p>
            <a:pPr marL="342900" indent="-342900">
              <a:buFont typeface="+mj-lt"/>
              <a:buAutoNum type="arabicPeriod"/>
            </a:pPr>
            <a:endParaRPr lang="hu-HU" sz="2800" dirty="0">
              <a:latin typeface="Lora" pitchFamily="2" charset="-18"/>
            </a:endParaRPr>
          </a:p>
          <a:p>
            <a:pPr marL="342900" indent="-342900">
              <a:buFont typeface="+mj-lt"/>
              <a:buAutoNum type="arabicPeriod"/>
            </a:pPr>
            <a:r>
              <a:rPr lang="hu-HU" b="1" dirty="0">
                <a:solidFill>
                  <a:srgbClr val="0070C0"/>
                </a:solidFill>
                <a:latin typeface="Lora" pitchFamily="2" charset="-18"/>
              </a:rPr>
              <a:t>Környezeti költség</a:t>
            </a:r>
            <a:r>
              <a:rPr lang="hu-HU" dirty="0">
                <a:latin typeface="Lora" pitchFamily="2" charset="-18"/>
              </a:rPr>
              <a:t>változás közlekedési módonként:</a:t>
            </a:r>
          </a:p>
          <a:p>
            <a:pPr marL="800100" lvl="1" indent="-342900">
              <a:buFont typeface="Arial" panose="020B0604020202020204" pitchFamily="34" charset="0"/>
              <a:buChar char="•"/>
            </a:pPr>
            <a:r>
              <a:rPr lang="hu-HU" dirty="0">
                <a:latin typeface="Lora" pitchFamily="2" charset="-18"/>
              </a:rPr>
              <a:t>Levegőszennyezés</a:t>
            </a:r>
          </a:p>
          <a:p>
            <a:pPr marL="800100" lvl="1" indent="-342900">
              <a:buFont typeface="Arial" panose="020B0604020202020204" pitchFamily="34" charset="0"/>
              <a:buChar char="•"/>
            </a:pPr>
            <a:r>
              <a:rPr lang="hu-HU" dirty="0">
                <a:latin typeface="Lora" pitchFamily="2" charset="-18"/>
              </a:rPr>
              <a:t>Zajterhelés</a:t>
            </a:r>
          </a:p>
          <a:p>
            <a:pPr marL="800100" lvl="1" indent="-342900">
              <a:buFont typeface="Arial" panose="020B0604020202020204" pitchFamily="34" charset="0"/>
              <a:buChar char="•"/>
            </a:pPr>
            <a:r>
              <a:rPr lang="hu-HU" dirty="0">
                <a:latin typeface="Lora" pitchFamily="2" charset="-18"/>
              </a:rPr>
              <a:t>Éghajlatváltozásra gyakorolt hatás</a:t>
            </a:r>
          </a:p>
        </p:txBody>
      </p:sp>
      <p:sp>
        <p:nvSpPr>
          <p:cNvPr id="13" name="Téglalap 12">
            <a:extLst>
              <a:ext uri="{FF2B5EF4-FFF2-40B4-BE49-F238E27FC236}">
                <a16:creationId xmlns:a16="http://schemas.microsoft.com/office/drawing/2014/main" xmlns="" id="{D9DA1214-5490-AEFB-922C-C647121FC74C}"/>
              </a:ext>
            </a:extLst>
          </p:cNvPr>
          <p:cNvSpPr/>
          <p:nvPr/>
        </p:nvSpPr>
        <p:spPr>
          <a:xfrm>
            <a:off x="6637595" y="1643890"/>
            <a:ext cx="1552029" cy="913672"/>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400" dirty="0">
                <a:solidFill>
                  <a:schemeClr val="bg1"/>
                </a:solidFill>
                <a:latin typeface="Lora" pitchFamily="2" charset="-18"/>
              </a:rPr>
              <a:t>utazási időváltozás</a:t>
            </a:r>
          </a:p>
          <a:p>
            <a:pPr algn="ctr"/>
            <a:r>
              <a:rPr lang="hu-HU" sz="1400" dirty="0">
                <a:solidFill>
                  <a:schemeClr val="bg1"/>
                </a:solidFill>
                <a:latin typeface="Lora" pitchFamily="2" charset="-18"/>
              </a:rPr>
              <a:t>(óra)</a:t>
            </a:r>
          </a:p>
        </p:txBody>
      </p:sp>
      <p:sp>
        <p:nvSpPr>
          <p:cNvPr id="14" name="Ellipszis 13">
            <a:extLst>
              <a:ext uri="{FF2B5EF4-FFF2-40B4-BE49-F238E27FC236}">
                <a16:creationId xmlns:a16="http://schemas.microsoft.com/office/drawing/2014/main" xmlns="" id="{54622E72-7731-8B2A-18A1-C71FABE68138}"/>
              </a:ext>
            </a:extLst>
          </p:cNvPr>
          <p:cNvSpPr/>
          <p:nvPr/>
        </p:nvSpPr>
        <p:spPr>
          <a:xfrm>
            <a:off x="9334942" y="1599344"/>
            <a:ext cx="1836204" cy="897188"/>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400" dirty="0">
                <a:solidFill>
                  <a:srgbClr val="0070C0"/>
                </a:solidFill>
                <a:latin typeface="Lora" pitchFamily="2" charset="-18"/>
              </a:rPr>
              <a:t>utazási időérték</a:t>
            </a:r>
          </a:p>
          <a:p>
            <a:pPr algn="ctr"/>
            <a:r>
              <a:rPr lang="hu-HU" sz="1400" dirty="0">
                <a:solidFill>
                  <a:srgbClr val="0070C0"/>
                </a:solidFill>
                <a:latin typeface="Lora" pitchFamily="2" charset="-18"/>
              </a:rPr>
              <a:t>(Ft/óra)</a:t>
            </a:r>
          </a:p>
        </p:txBody>
      </p:sp>
      <p:pic>
        <p:nvPicPr>
          <p:cNvPr id="15" name="Kép 14">
            <a:extLst>
              <a:ext uri="{FF2B5EF4-FFF2-40B4-BE49-F238E27FC236}">
                <a16:creationId xmlns:a16="http://schemas.microsoft.com/office/drawing/2014/main" xmlns="" id="{0AAB409C-BE9F-4C9C-AD87-F59DB7D4E745}"/>
              </a:ext>
            </a:extLst>
          </p:cNvPr>
          <p:cNvPicPr>
            <a:picLocks noChangeAspect="1"/>
          </p:cNvPicPr>
          <p:nvPr/>
        </p:nvPicPr>
        <p:blipFill rotWithShape="1">
          <a:blip r:embed="rId3">
            <a:alphaModFix amt="50000"/>
          </a:blip>
          <a:srcRect l="31893" t="57749" r="36804" b="26501"/>
          <a:stretch/>
        </p:blipFill>
        <p:spPr>
          <a:xfrm>
            <a:off x="8714132" y="3179356"/>
            <a:ext cx="2827628" cy="575456"/>
          </a:xfrm>
          <a:prstGeom prst="rect">
            <a:avLst/>
          </a:prstGeom>
        </p:spPr>
      </p:pic>
      <p:sp>
        <p:nvSpPr>
          <p:cNvPr id="16" name="Ellipszis 15">
            <a:extLst>
              <a:ext uri="{FF2B5EF4-FFF2-40B4-BE49-F238E27FC236}">
                <a16:creationId xmlns:a16="http://schemas.microsoft.com/office/drawing/2014/main" xmlns="" id="{20D27E1B-DD46-10D9-35CA-45E5C673F750}"/>
              </a:ext>
            </a:extLst>
          </p:cNvPr>
          <p:cNvSpPr/>
          <p:nvPr/>
        </p:nvSpPr>
        <p:spPr>
          <a:xfrm>
            <a:off x="10358772" y="3839161"/>
            <a:ext cx="1548172" cy="817489"/>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200" dirty="0">
                <a:solidFill>
                  <a:srgbClr val="0070C0"/>
                </a:solidFill>
                <a:latin typeface="Lora" pitchFamily="2" charset="-18"/>
              </a:rPr>
              <a:t>fajlagos baleseti költség</a:t>
            </a:r>
          </a:p>
          <a:p>
            <a:pPr algn="ctr"/>
            <a:r>
              <a:rPr lang="hu-HU" sz="1200" dirty="0">
                <a:solidFill>
                  <a:srgbClr val="0070C0"/>
                </a:solidFill>
                <a:latin typeface="Lora" pitchFamily="2" charset="-18"/>
              </a:rPr>
              <a:t>(Ft/sérülés)</a:t>
            </a:r>
          </a:p>
        </p:txBody>
      </p:sp>
      <p:sp>
        <p:nvSpPr>
          <p:cNvPr id="17" name="Téglalap 16">
            <a:extLst>
              <a:ext uri="{FF2B5EF4-FFF2-40B4-BE49-F238E27FC236}">
                <a16:creationId xmlns:a16="http://schemas.microsoft.com/office/drawing/2014/main" xmlns="" id="{45054256-AB29-FA11-CCCC-E874A6513B2D}"/>
              </a:ext>
            </a:extLst>
          </p:cNvPr>
          <p:cNvSpPr/>
          <p:nvPr/>
        </p:nvSpPr>
        <p:spPr>
          <a:xfrm>
            <a:off x="6627435" y="2706842"/>
            <a:ext cx="1562189" cy="2961467"/>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400" dirty="0">
                <a:solidFill>
                  <a:schemeClr val="bg1"/>
                </a:solidFill>
                <a:latin typeface="Lora" pitchFamily="2" charset="-18"/>
              </a:rPr>
              <a:t>járműkilométer változás</a:t>
            </a:r>
          </a:p>
          <a:p>
            <a:pPr algn="ctr"/>
            <a:r>
              <a:rPr lang="hu-HU" sz="1400" dirty="0">
                <a:solidFill>
                  <a:schemeClr val="bg1"/>
                </a:solidFill>
                <a:latin typeface="Lora" pitchFamily="2" charset="-18"/>
              </a:rPr>
              <a:t>(</a:t>
            </a:r>
            <a:r>
              <a:rPr lang="hu-HU" sz="1400" dirty="0" err="1">
                <a:solidFill>
                  <a:schemeClr val="bg1"/>
                </a:solidFill>
                <a:latin typeface="Lora" pitchFamily="2" charset="-18"/>
              </a:rPr>
              <a:t>jkm</a:t>
            </a:r>
            <a:r>
              <a:rPr lang="hu-HU" sz="1400" dirty="0">
                <a:solidFill>
                  <a:schemeClr val="bg1"/>
                </a:solidFill>
                <a:latin typeface="Lora" pitchFamily="2" charset="-18"/>
              </a:rPr>
              <a:t>)</a:t>
            </a:r>
          </a:p>
        </p:txBody>
      </p:sp>
      <p:sp>
        <p:nvSpPr>
          <p:cNvPr id="18" name="Ellipszis 17">
            <a:extLst>
              <a:ext uri="{FF2B5EF4-FFF2-40B4-BE49-F238E27FC236}">
                <a16:creationId xmlns:a16="http://schemas.microsoft.com/office/drawing/2014/main" xmlns="" id="{073E4318-F9B6-7331-36D3-333E89DCD693}"/>
              </a:ext>
            </a:extLst>
          </p:cNvPr>
          <p:cNvSpPr/>
          <p:nvPr/>
        </p:nvSpPr>
        <p:spPr>
          <a:xfrm>
            <a:off x="8437606" y="3815766"/>
            <a:ext cx="1692188" cy="817489"/>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200" dirty="0">
                <a:solidFill>
                  <a:srgbClr val="0070C0"/>
                </a:solidFill>
                <a:latin typeface="Lora" pitchFamily="2" charset="-18"/>
              </a:rPr>
              <a:t>relatív sérülési mutató </a:t>
            </a:r>
          </a:p>
          <a:p>
            <a:pPr algn="ctr"/>
            <a:r>
              <a:rPr lang="hu-HU" sz="1200" dirty="0">
                <a:solidFill>
                  <a:srgbClr val="0070C0"/>
                </a:solidFill>
                <a:latin typeface="Lora" pitchFamily="2" charset="-18"/>
              </a:rPr>
              <a:t>(sérülés/</a:t>
            </a:r>
            <a:r>
              <a:rPr lang="hu-HU" sz="1200" dirty="0" err="1">
                <a:solidFill>
                  <a:srgbClr val="0070C0"/>
                </a:solidFill>
                <a:latin typeface="Lora" pitchFamily="2" charset="-18"/>
              </a:rPr>
              <a:t>jkm</a:t>
            </a:r>
            <a:r>
              <a:rPr lang="hu-HU" sz="1200" dirty="0">
                <a:solidFill>
                  <a:srgbClr val="0070C0"/>
                </a:solidFill>
                <a:latin typeface="Lora" pitchFamily="2" charset="-18"/>
              </a:rPr>
              <a:t>)</a:t>
            </a:r>
          </a:p>
        </p:txBody>
      </p:sp>
      <p:sp>
        <p:nvSpPr>
          <p:cNvPr id="19" name="Ellipszis 18">
            <a:extLst>
              <a:ext uri="{FF2B5EF4-FFF2-40B4-BE49-F238E27FC236}">
                <a16:creationId xmlns:a16="http://schemas.microsoft.com/office/drawing/2014/main" xmlns="" id="{118396AC-E461-F4B8-38A1-26B3E9144A60}"/>
              </a:ext>
            </a:extLst>
          </p:cNvPr>
          <p:cNvSpPr/>
          <p:nvPr/>
        </p:nvSpPr>
        <p:spPr>
          <a:xfrm>
            <a:off x="9159213" y="4768631"/>
            <a:ext cx="2218771" cy="817489"/>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200" dirty="0">
                <a:solidFill>
                  <a:srgbClr val="0070C0"/>
                </a:solidFill>
                <a:latin typeface="Lora" pitchFamily="2" charset="-18"/>
              </a:rPr>
              <a:t>fajlagos </a:t>
            </a:r>
            <a:r>
              <a:rPr lang="hu-HU" sz="1200" dirty="0" err="1">
                <a:solidFill>
                  <a:srgbClr val="0070C0"/>
                </a:solidFill>
                <a:latin typeface="Lora" pitchFamily="2" charset="-18"/>
              </a:rPr>
              <a:t>externális</a:t>
            </a:r>
            <a:r>
              <a:rPr lang="hu-HU" sz="1200" dirty="0">
                <a:solidFill>
                  <a:srgbClr val="0070C0"/>
                </a:solidFill>
                <a:latin typeface="Lora" pitchFamily="2" charset="-18"/>
              </a:rPr>
              <a:t> költségek</a:t>
            </a:r>
          </a:p>
          <a:p>
            <a:pPr algn="ctr"/>
            <a:r>
              <a:rPr lang="hu-HU" sz="1200" dirty="0">
                <a:solidFill>
                  <a:srgbClr val="0070C0"/>
                </a:solidFill>
                <a:latin typeface="Lora" pitchFamily="2" charset="-18"/>
              </a:rPr>
              <a:t>(Ft/</a:t>
            </a:r>
            <a:r>
              <a:rPr lang="hu-HU" sz="1200" dirty="0" err="1">
                <a:solidFill>
                  <a:srgbClr val="0070C0"/>
                </a:solidFill>
                <a:latin typeface="Lora" pitchFamily="2" charset="-18"/>
              </a:rPr>
              <a:t>jkm</a:t>
            </a:r>
            <a:r>
              <a:rPr lang="hu-HU" sz="1200" dirty="0">
                <a:solidFill>
                  <a:srgbClr val="0070C0"/>
                </a:solidFill>
                <a:latin typeface="Lora" pitchFamily="2" charset="-18"/>
              </a:rPr>
              <a:t>)</a:t>
            </a:r>
          </a:p>
        </p:txBody>
      </p:sp>
      <p:sp>
        <p:nvSpPr>
          <p:cNvPr id="21" name="Szövegdoboz 20">
            <a:extLst>
              <a:ext uri="{FF2B5EF4-FFF2-40B4-BE49-F238E27FC236}">
                <a16:creationId xmlns:a16="http://schemas.microsoft.com/office/drawing/2014/main" xmlns="" id="{44E34E47-7E8E-100A-16FA-4E6FC40F3803}"/>
              </a:ext>
            </a:extLst>
          </p:cNvPr>
          <p:cNvSpPr txBox="1"/>
          <p:nvPr/>
        </p:nvSpPr>
        <p:spPr>
          <a:xfrm>
            <a:off x="1" y="975496"/>
            <a:ext cx="12192000" cy="400110"/>
          </a:xfrm>
          <a:prstGeom prst="rect">
            <a:avLst/>
          </a:prstGeom>
          <a:noFill/>
        </p:spPr>
        <p:txBody>
          <a:bodyPr wrap="square" rtlCol="0">
            <a:spAutoFit/>
          </a:bodyPr>
          <a:lstStyle/>
          <a:p>
            <a:pPr algn="ctr"/>
            <a:r>
              <a:rPr lang="hu-HU" sz="2000" b="1" dirty="0">
                <a:latin typeface="Lora" pitchFamily="2" charset="-18"/>
              </a:rPr>
              <a:t>A közlekedési ágazatban számszerűsített haszonelemek a hazai CBA gyakorlatában</a:t>
            </a:r>
          </a:p>
        </p:txBody>
      </p:sp>
      <p:sp>
        <p:nvSpPr>
          <p:cNvPr id="23" name="Szövegdoboz 22">
            <a:extLst>
              <a:ext uri="{FF2B5EF4-FFF2-40B4-BE49-F238E27FC236}">
                <a16:creationId xmlns:a16="http://schemas.microsoft.com/office/drawing/2014/main" xmlns="" id="{7800E95D-91AF-D86D-B37E-513C781F8DDB}"/>
              </a:ext>
            </a:extLst>
          </p:cNvPr>
          <p:cNvSpPr txBox="1"/>
          <p:nvPr/>
        </p:nvSpPr>
        <p:spPr>
          <a:xfrm>
            <a:off x="6390640" y="6146052"/>
            <a:ext cx="2069816" cy="523220"/>
          </a:xfrm>
          <a:prstGeom prst="rect">
            <a:avLst/>
          </a:prstGeom>
          <a:noFill/>
        </p:spPr>
        <p:txBody>
          <a:bodyPr wrap="square" rtlCol="0">
            <a:spAutoFit/>
          </a:bodyPr>
          <a:lstStyle/>
          <a:p>
            <a:pPr algn="ctr"/>
            <a:r>
              <a:rPr lang="hu-HU" sz="1400" b="1" dirty="0">
                <a:solidFill>
                  <a:srgbClr val="0070C0"/>
                </a:solidFill>
                <a:latin typeface="Lora" pitchFamily="2" charset="-18"/>
              </a:rPr>
              <a:t>matematikai alapú</a:t>
            </a:r>
            <a:br>
              <a:rPr lang="hu-HU" sz="1400" b="1" dirty="0">
                <a:solidFill>
                  <a:srgbClr val="0070C0"/>
                </a:solidFill>
                <a:latin typeface="Lora" pitchFamily="2" charset="-18"/>
              </a:rPr>
            </a:br>
            <a:r>
              <a:rPr lang="hu-HU" sz="1400" b="1" dirty="0">
                <a:solidFill>
                  <a:srgbClr val="0070C0"/>
                </a:solidFill>
                <a:latin typeface="Lora" pitchFamily="2" charset="-18"/>
              </a:rPr>
              <a:t>forgalmi modell</a:t>
            </a:r>
          </a:p>
        </p:txBody>
      </p:sp>
      <p:sp>
        <p:nvSpPr>
          <p:cNvPr id="24" name="Szövegdoboz 23">
            <a:extLst>
              <a:ext uri="{FF2B5EF4-FFF2-40B4-BE49-F238E27FC236}">
                <a16:creationId xmlns:a16="http://schemas.microsoft.com/office/drawing/2014/main" xmlns="" id="{E9330F89-8F10-0921-11C7-B97E4EC35A26}"/>
              </a:ext>
            </a:extLst>
          </p:cNvPr>
          <p:cNvSpPr txBox="1"/>
          <p:nvPr/>
        </p:nvSpPr>
        <p:spPr>
          <a:xfrm>
            <a:off x="8189624" y="6155079"/>
            <a:ext cx="4329380" cy="523220"/>
          </a:xfrm>
          <a:prstGeom prst="rect">
            <a:avLst/>
          </a:prstGeom>
          <a:noFill/>
        </p:spPr>
        <p:txBody>
          <a:bodyPr wrap="square" rtlCol="0">
            <a:spAutoFit/>
          </a:bodyPr>
          <a:lstStyle/>
          <a:p>
            <a:pPr algn="ctr"/>
            <a:r>
              <a:rPr lang="hu-HU" sz="1400" b="1" dirty="0">
                <a:solidFill>
                  <a:srgbClr val="0070C0"/>
                </a:solidFill>
                <a:latin typeface="Lora" pitchFamily="2" charset="-18"/>
              </a:rPr>
              <a:t>tényadatokra épülő szakértői becslések,</a:t>
            </a:r>
          </a:p>
          <a:p>
            <a:pPr algn="ctr"/>
            <a:r>
              <a:rPr lang="hu-HU" sz="1400" b="1" dirty="0">
                <a:solidFill>
                  <a:srgbClr val="0070C0"/>
                </a:solidFill>
                <a:latin typeface="Lora" pitchFamily="2" charset="-18"/>
              </a:rPr>
              <a:t>WTP alapú kérdőíves felvételek…</a:t>
            </a:r>
          </a:p>
        </p:txBody>
      </p:sp>
      <p:sp>
        <p:nvSpPr>
          <p:cNvPr id="25" name="Nyíl: felfelé mutató 24">
            <a:extLst>
              <a:ext uri="{FF2B5EF4-FFF2-40B4-BE49-F238E27FC236}">
                <a16:creationId xmlns:a16="http://schemas.microsoft.com/office/drawing/2014/main" xmlns="" id="{A4BFBA4C-5B2D-4C84-013C-C80F2D50B850}"/>
              </a:ext>
            </a:extLst>
          </p:cNvPr>
          <p:cNvSpPr/>
          <p:nvPr/>
        </p:nvSpPr>
        <p:spPr>
          <a:xfrm>
            <a:off x="7220569" y="5755079"/>
            <a:ext cx="375920" cy="344898"/>
          </a:xfrm>
          <a:prstGeom prst="upArrow">
            <a:avLst>
              <a:gd name="adj1" fmla="val 50000"/>
              <a:gd name="adj2" fmla="val 5000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6" name="Nyíl: felfelé mutató 25">
            <a:extLst>
              <a:ext uri="{FF2B5EF4-FFF2-40B4-BE49-F238E27FC236}">
                <a16:creationId xmlns:a16="http://schemas.microsoft.com/office/drawing/2014/main" xmlns="" id="{607F54B4-4A6B-7154-302F-1F9785D3504B}"/>
              </a:ext>
            </a:extLst>
          </p:cNvPr>
          <p:cNvSpPr/>
          <p:nvPr/>
        </p:nvSpPr>
        <p:spPr>
          <a:xfrm>
            <a:off x="10112171" y="5755079"/>
            <a:ext cx="375920" cy="344898"/>
          </a:xfrm>
          <a:prstGeom prst="upArrow">
            <a:avLst>
              <a:gd name="adj1" fmla="val 50000"/>
              <a:gd name="adj2" fmla="val 5000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8213483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 számának helye 1"/>
          <p:cNvSpPr>
            <a:spLocks noGrp="1"/>
          </p:cNvSpPr>
          <p:nvPr>
            <p:ph type="sldNum" sz="quarter" idx="12"/>
          </p:nvPr>
        </p:nvSpPr>
        <p:spPr>
          <a:xfrm>
            <a:off x="9375140" y="6491384"/>
            <a:ext cx="2743200" cy="365125"/>
          </a:xfrm>
        </p:spPr>
        <p:txBody>
          <a:bodyPr/>
          <a:lstStyle/>
          <a:p>
            <a:fld id="{061F3979-A3B6-4176-9ADC-382C47C04B68}" type="slidenum">
              <a:rPr lang="en-GB" smtClean="0">
                <a:latin typeface="Lora" pitchFamily="2" charset="-18"/>
              </a:rPr>
              <a:t>16</a:t>
            </a:fld>
            <a:endParaRPr lang="en-GB" dirty="0">
              <a:latin typeface="Lora" pitchFamily="2" charset="-18"/>
            </a:endParaRPr>
          </a:p>
        </p:txBody>
      </p:sp>
      <p:sp>
        <p:nvSpPr>
          <p:cNvPr id="8" name="Cím 1">
            <a:extLst>
              <a:ext uri="{FF2B5EF4-FFF2-40B4-BE49-F238E27FC236}">
                <a16:creationId xmlns:a16="http://schemas.microsoft.com/office/drawing/2014/main" xmlns="" id="{4DB27EB7-4602-C0C9-2003-C20F1984F4D2}"/>
              </a:ext>
            </a:extLst>
          </p:cNvPr>
          <p:cNvSpPr txBox="1">
            <a:spLocks/>
          </p:cNvSpPr>
          <p:nvPr/>
        </p:nvSpPr>
        <p:spPr>
          <a:xfrm>
            <a:off x="0" y="154225"/>
            <a:ext cx="12192000" cy="539116"/>
          </a:xfrm>
          <a:prstGeom prst="rect">
            <a:avLst/>
          </a:prstGeom>
          <a:solidFill>
            <a:schemeClr val="tx1">
              <a:lumMod val="50000"/>
              <a:lumOff val="5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sz="3000" b="1" dirty="0">
                <a:solidFill>
                  <a:schemeClr val="bg1"/>
                </a:solidFill>
                <a:latin typeface="Lora" pitchFamily="2" charset="-18"/>
              </a:rPr>
              <a:t>4.1 Társadalmi hasznok mérhetősége</a:t>
            </a:r>
          </a:p>
        </p:txBody>
      </p:sp>
      <p:pic>
        <p:nvPicPr>
          <p:cNvPr id="22" name="Kép 21">
            <a:extLst>
              <a:ext uri="{FF2B5EF4-FFF2-40B4-BE49-F238E27FC236}">
                <a16:creationId xmlns:a16="http://schemas.microsoft.com/office/drawing/2014/main" xmlns="" id="{54C929C4-DE7E-BE2D-6468-5B5FC48C9B59}"/>
              </a:ext>
            </a:extLst>
          </p:cNvPr>
          <p:cNvPicPr>
            <a:picLocks noChangeAspect="1"/>
          </p:cNvPicPr>
          <p:nvPr/>
        </p:nvPicPr>
        <p:blipFill>
          <a:blip r:embed="rId3"/>
          <a:stretch>
            <a:fillRect/>
          </a:stretch>
        </p:blipFill>
        <p:spPr>
          <a:xfrm>
            <a:off x="8373162" y="4190657"/>
            <a:ext cx="3318249" cy="2376264"/>
          </a:xfrm>
          <a:prstGeom prst="rect">
            <a:avLst/>
          </a:prstGeom>
        </p:spPr>
      </p:pic>
      <p:sp>
        <p:nvSpPr>
          <p:cNvPr id="27" name="Szövegdoboz 26">
            <a:extLst>
              <a:ext uri="{FF2B5EF4-FFF2-40B4-BE49-F238E27FC236}">
                <a16:creationId xmlns:a16="http://schemas.microsoft.com/office/drawing/2014/main" xmlns="" id="{AB14BFB4-80A2-F12E-6816-7E18557150AA}"/>
              </a:ext>
            </a:extLst>
          </p:cNvPr>
          <p:cNvSpPr txBox="1"/>
          <p:nvPr/>
        </p:nvSpPr>
        <p:spPr>
          <a:xfrm>
            <a:off x="0" y="898196"/>
            <a:ext cx="12192000" cy="400110"/>
          </a:xfrm>
          <a:prstGeom prst="rect">
            <a:avLst/>
          </a:prstGeom>
          <a:noFill/>
        </p:spPr>
        <p:txBody>
          <a:bodyPr wrap="square" rtlCol="0">
            <a:spAutoFit/>
          </a:bodyPr>
          <a:lstStyle/>
          <a:p>
            <a:pPr algn="ctr"/>
            <a:r>
              <a:rPr lang="hu-HU" sz="2000" b="1" dirty="0">
                <a:latin typeface="Lora" pitchFamily="2" charset="-18"/>
              </a:rPr>
              <a:t>Az Aquincumi híd és kapcsolódó közlekedési hálózat egyik műszaki változatának CBA eredményei</a:t>
            </a:r>
          </a:p>
        </p:txBody>
      </p:sp>
      <p:pic>
        <p:nvPicPr>
          <p:cNvPr id="28" name="Kép 27">
            <a:extLst>
              <a:ext uri="{FF2B5EF4-FFF2-40B4-BE49-F238E27FC236}">
                <a16:creationId xmlns:a16="http://schemas.microsoft.com/office/drawing/2014/main" xmlns="" id="{ABFB75F1-1008-F434-09CD-DE5141EFF907}"/>
              </a:ext>
            </a:extLst>
          </p:cNvPr>
          <p:cNvPicPr>
            <a:picLocks noChangeAspect="1"/>
          </p:cNvPicPr>
          <p:nvPr/>
        </p:nvPicPr>
        <p:blipFill rotWithShape="1">
          <a:blip r:embed="rId4"/>
          <a:srcRect l="10219" t="1866" r="694" b="394"/>
          <a:stretch/>
        </p:blipFill>
        <p:spPr>
          <a:xfrm>
            <a:off x="8382275" y="1407502"/>
            <a:ext cx="3318249" cy="2539314"/>
          </a:xfrm>
          <a:prstGeom prst="rect">
            <a:avLst/>
          </a:prstGeom>
        </p:spPr>
      </p:pic>
      <p:sp>
        <p:nvSpPr>
          <p:cNvPr id="29" name="Szövegdoboz 28">
            <a:extLst>
              <a:ext uri="{FF2B5EF4-FFF2-40B4-BE49-F238E27FC236}">
                <a16:creationId xmlns:a16="http://schemas.microsoft.com/office/drawing/2014/main" xmlns="" id="{762CD71C-3386-E4C8-4236-DFCB97684005}"/>
              </a:ext>
            </a:extLst>
          </p:cNvPr>
          <p:cNvSpPr txBox="1"/>
          <p:nvPr/>
        </p:nvSpPr>
        <p:spPr>
          <a:xfrm>
            <a:off x="6250807" y="6087831"/>
            <a:ext cx="1645920" cy="646331"/>
          </a:xfrm>
          <a:prstGeom prst="rect">
            <a:avLst/>
          </a:prstGeom>
          <a:noFill/>
        </p:spPr>
        <p:txBody>
          <a:bodyPr wrap="square" rtlCol="0">
            <a:spAutoFit/>
          </a:bodyPr>
          <a:lstStyle/>
          <a:p>
            <a:pPr algn="ctr"/>
            <a:r>
              <a:rPr lang="hu-HU" b="1" dirty="0">
                <a:latin typeface="Lora" pitchFamily="2" charset="-18"/>
              </a:rPr>
              <a:t>társadalmi hatékonyság</a:t>
            </a:r>
          </a:p>
        </p:txBody>
      </p:sp>
      <p:sp>
        <p:nvSpPr>
          <p:cNvPr id="30" name="Szövegdoboz 29">
            <a:extLst>
              <a:ext uri="{FF2B5EF4-FFF2-40B4-BE49-F238E27FC236}">
                <a16:creationId xmlns:a16="http://schemas.microsoft.com/office/drawing/2014/main" xmlns="" id="{83F289E0-083B-973D-4449-7963A5533E27}"/>
              </a:ext>
            </a:extLst>
          </p:cNvPr>
          <p:cNvSpPr txBox="1"/>
          <p:nvPr/>
        </p:nvSpPr>
        <p:spPr>
          <a:xfrm>
            <a:off x="6240759" y="2977540"/>
            <a:ext cx="1645920" cy="646331"/>
          </a:xfrm>
          <a:prstGeom prst="rect">
            <a:avLst/>
          </a:prstGeom>
          <a:noFill/>
        </p:spPr>
        <p:txBody>
          <a:bodyPr wrap="square" rtlCol="0">
            <a:spAutoFit/>
          </a:bodyPr>
          <a:lstStyle/>
          <a:p>
            <a:pPr algn="ctr"/>
            <a:r>
              <a:rPr lang="hu-HU" b="1" dirty="0">
                <a:solidFill>
                  <a:schemeClr val="accent2"/>
                </a:solidFill>
                <a:latin typeface="Lora" pitchFamily="2" charset="-18"/>
              </a:rPr>
              <a:t>társadalmi költség</a:t>
            </a:r>
          </a:p>
        </p:txBody>
      </p:sp>
      <p:sp>
        <p:nvSpPr>
          <p:cNvPr id="31" name="Szövegdoboz 30">
            <a:extLst>
              <a:ext uri="{FF2B5EF4-FFF2-40B4-BE49-F238E27FC236}">
                <a16:creationId xmlns:a16="http://schemas.microsoft.com/office/drawing/2014/main" xmlns="" id="{9E3A3805-1A88-88C4-18DD-7A97FB7F1BA6}"/>
              </a:ext>
            </a:extLst>
          </p:cNvPr>
          <p:cNvSpPr txBox="1"/>
          <p:nvPr/>
        </p:nvSpPr>
        <p:spPr>
          <a:xfrm>
            <a:off x="6240759" y="3783441"/>
            <a:ext cx="1645920" cy="646331"/>
          </a:xfrm>
          <a:prstGeom prst="rect">
            <a:avLst/>
          </a:prstGeom>
          <a:noFill/>
        </p:spPr>
        <p:txBody>
          <a:bodyPr wrap="square" rtlCol="0">
            <a:spAutoFit/>
          </a:bodyPr>
          <a:lstStyle/>
          <a:p>
            <a:pPr algn="ctr"/>
            <a:r>
              <a:rPr lang="hu-HU" b="1" dirty="0">
                <a:solidFill>
                  <a:srgbClr val="0070C0"/>
                </a:solidFill>
                <a:latin typeface="Lora" pitchFamily="2" charset="-18"/>
              </a:rPr>
              <a:t>társadalmi haszon</a:t>
            </a:r>
          </a:p>
        </p:txBody>
      </p:sp>
      <p:sp>
        <p:nvSpPr>
          <p:cNvPr id="32" name="Szövegdoboz 31">
            <a:extLst>
              <a:ext uri="{FF2B5EF4-FFF2-40B4-BE49-F238E27FC236}">
                <a16:creationId xmlns:a16="http://schemas.microsoft.com/office/drawing/2014/main" xmlns="" id="{9C28068B-FDC0-D579-789F-72EC47DDC64D}"/>
              </a:ext>
            </a:extLst>
          </p:cNvPr>
          <p:cNvSpPr txBox="1"/>
          <p:nvPr/>
        </p:nvSpPr>
        <p:spPr>
          <a:xfrm>
            <a:off x="6240759" y="4621656"/>
            <a:ext cx="1645920" cy="646331"/>
          </a:xfrm>
          <a:prstGeom prst="rect">
            <a:avLst/>
          </a:prstGeom>
          <a:noFill/>
        </p:spPr>
        <p:txBody>
          <a:bodyPr wrap="square" rtlCol="0">
            <a:spAutoFit/>
          </a:bodyPr>
          <a:lstStyle/>
          <a:p>
            <a:pPr algn="ctr"/>
            <a:r>
              <a:rPr lang="hu-HU" b="1" dirty="0">
                <a:latin typeface="Lora" pitchFamily="2" charset="-18"/>
              </a:rPr>
              <a:t>társadalmi érték</a:t>
            </a:r>
          </a:p>
        </p:txBody>
      </p:sp>
      <p:pic>
        <p:nvPicPr>
          <p:cNvPr id="33" name="Kép 32">
            <a:extLst>
              <a:ext uri="{FF2B5EF4-FFF2-40B4-BE49-F238E27FC236}">
                <a16:creationId xmlns:a16="http://schemas.microsoft.com/office/drawing/2014/main" xmlns="" id="{A11AEB8E-45CF-E002-915A-E4879E285579}"/>
              </a:ext>
            </a:extLst>
          </p:cNvPr>
          <p:cNvPicPr>
            <a:picLocks noChangeAspect="1"/>
          </p:cNvPicPr>
          <p:nvPr/>
        </p:nvPicPr>
        <p:blipFill>
          <a:blip r:embed="rId5"/>
          <a:stretch>
            <a:fillRect/>
          </a:stretch>
        </p:blipFill>
        <p:spPr>
          <a:xfrm>
            <a:off x="288329" y="1459424"/>
            <a:ext cx="5315698" cy="4857887"/>
          </a:xfrm>
          <a:prstGeom prst="rect">
            <a:avLst/>
          </a:prstGeom>
        </p:spPr>
      </p:pic>
      <p:cxnSp>
        <p:nvCxnSpPr>
          <p:cNvPr id="35" name="Egyenes összekötő nyíllal 34">
            <a:extLst>
              <a:ext uri="{FF2B5EF4-FFF2-40B4-BE49-F238E27FC236}">
                <a16:creationId xmlns:a16="http://schemas.microsoft.com/office/drawing/2014/main" xmlns="" id="{7A5E6D9C-1580-502F-D9E1-C9D10A45ED7E}"/>
              </a:ext>
            </a:extLst>
          </p:cNvPr>
          <p:cNvCxnSpPr>
            <a:cxnSpLocks/>
          </p:cNvCxnSpPr>
          <p:nvPr/>
        </p:nvCxnSpPr>
        <p:spPr>
          <a:xfrm flipV="1">
            <a:off x="5681291" y="3243094"/>
            <a:ext cx="589329" cy="61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Egyenes összekötő nyíllal 35">
            <a:extLst>
              <a:ext uri="{FF2B5EF4-FFF2-40B4-BE49-F238E27FC236}">
                <a16:creationId xmlns:a16="http://schemas.microsoft.com/office/drawing/2014/main" xmlns="" id="{9170EA25-ABCB-86DB-F0CD-19EED1D363CD}"/>
              </a:ext>
            </a:extLst>
          </p:cNvPr>
          <p:cNvCxnSpPr>
            <a:cxnSpLocks/>
          </p:cNvCxnSpPr>
          <p:nvPr/>
        </p:nvCxnSpPr>
        <p:spPr>
          <a:xfrm flipV="1">
            <a:off x="5667166" y="4314903"/>
            <a:ext cx="583641" cy="41273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Egyenes összekötő nyíllal 37">
            <a:extLst>
              <a:ext uri="{FF2B5EF4-FFF2-40B4-BE49-F238E27FC236}">
                <a16:creationId xmlns:a16="http://schemas.microsoft.com/office/drawing/2014/main" xmlns="" id="{520DF238-6EA2-B3D8-81A1-C096EBFD8DF1}"/>
              </a:ext>
            </a:extLst>
          </p:cNvPr>
          <p:cNvCxnSpPr>
            <a:cxnSpLocks/>
          </p:cNvCxnSpPr>
          <p:nvPr/>
        </p:nvCxnSpPr>
        <p:spPr>
          <a:xfrm flipV="1">
            <a:off x="5681291" y="4995061"/>
            <a:ext cx="559468" cy="18446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Szövegdoboz 43">
            <a:extLst>
              <a:ext uri="{FF2B5EF4-FFF2-40B4-BE49-F238E27FC236}">
                <a16:creationId xmlns:a16="http://schemas.microsoft.com/office/drawing/2014/main" xmlns="" id="{A876E849-F0A4-84FF-928D-203C9507D692}"/>
              </a:ext>
            </a:extLst>
          </p:cNvPr>
          <p:cNvSpPr txBox="1"/>
          <p:nvPr/>
        </p:nvSpPr>
        <p:spPr>
          <a:xfrm>
            <a:off x="6240759" y="5349719"/>
            <a:ext cx="1645920" cy="646331"/>
          </a:xfrm>
          <a:prstGeom prst="rect">
            <a:avLst/>
          </a:prstGeom>
          <a:noFill/>
        </p:spPr>
        <p:txBody>
          <a:bodyPr wrap="square" rtlCol="0">
            <a:spAutoFit/>
          </a:bodyPr>
          <a:lstStyle/>
          <a:p>
            <a:pPr algn="ctr"/>
            <a:r>
              <a:rPr lang="hu-HU" b="1" dirty="0">
                <a:latin typeface="Lora" pitchFamily="2" charset="-18"/>
              </a:rPr>
              <a:t>társadalmi megtérülés</a:t>
            </a:r>
          </a:p>
        </p:txBody>
      </p:sp>
      <p:cxnSp>
        <p:nvCxnSpPr>
          <p:cNvPr id="52" name="Egyenes összekötő nyíllal 51">
            <a:extLst>
              <a:ext uri="{FF2B5EF4-FFF2-40B4-BE49-F238E27FC236}">
                <a16:creationId xmlns:a16="http://schemas.microsoft.com/office/drawing/2014/main" xmlns="" id="{C5766F7E-BBC4-6C1D-8F4A-18CB981B2FF1}"/>
              </a:ext>
            </a:extLst>
          </p:cNvPr>
          <p:cNvCxnSpPr>
            <a:cxnSpLocks/>
          </p:cNvCxnSpPr>
          <p:nvPr/>
        </p:nvCxnSpPr>
        <p:spPr>
          <a:xfrm>
            <a:off x="5684216" y="5551086"/>
            <a:ext cx="559468" cy="18446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Egyenes összekötő nyíllal 54">
            <a:extLst>
              <a:ext uri="{FF2B5EF4-FFF2-40B4-BE49-F238E27FC236}">
                <a16:creationId xmlns:a16="http://schemas.microsoft.com/office/drawing/2014/main" xmlns="" id="{7515642B-7024-7639-3B73-F6E2BB5AB4DC}"/>
              </a:ext>
            </a:extLst>
          </p:cNvPr>
          <p:cNvCxnSpPr>
            <a:cxnSpLocks/>
          </p:cNvCxnSpPr>
          <p:nvPr/>
        </p:nvCxnSpPr>
        <p:spPr>
          <a:xfrm>
            <a:off x="5686979" y="5972962"/>
            <a:ext cx="583641" cy="41273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Ellipszis 55">
            <a:extLst>
              <a:ext uri="{FF2B5EF4-FFF2-40B4-BE49-F238E27FC236}">
                <a16:creationId xmlns:a16="http://schemas.microsoft.com/office/drawing/2014/main" xmlns="" id="{557AA938-E4C3-6DA6-C063-0EA173531F38}"/>
              </a:ext>
            </a:extLst>
          </p:cNvPr>
          <p:cNvSpPr/>
          <p:nvPr/>
        </p:nvSpPr>
        <p:spPr>
          <a:xfrm>
            <a:off x="4936949" y="5014083"/>
            <a:ext cx="703281" cy="35465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6382224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 számának helye 1"/>
          <p:cNvSpPr>
            <a:spLocks noGrp="1"/>
          </p:cNvSpPr>
          <p:nvPr>
            <p:ph type="sldNum" sz="quarter" idx="12"/>
          </p:nvPr>
        </p:nvSpPr>
        <p:spPr>
          <a:xfrm>
            <a:off x="9375140" y="6491384"/>
            <a:ext cx="2743200" cy="365125"/>
          </a:xfrm>
        </p:spPr>
        <p:txBody>
          <a:bodyPr/>
          <a:lstStyle/>
          <a:p>
            <a:fld id="{061F3979-A3B6-4176-9ADC-382C47C04B68}" type="slidenum">
              <a:rPr lang="en-GB" smtClean="0">
                <a:latin typeface="Lora" pitchFamily="2" charset="-18"/>
              </a:rPr>
              <a:t>17</a:t>
            </a:fld>
            <a:endParaRPr lang="en-GB" dirty="0">
              <a:latin typeface="Lora" pitchFamily="2" charset="-18"/>
            </a:endParaRPr>
          </a:p>
        </p:txBody>
      </p:sp>
      <p:sp>
        <p:nvSpPr>
          <p:cNvPr id="21" name="Szövegdoboz 20">
            <a:extLst>
              <a:ext uri="{FF2B5EF4-FFF2-40B4-BE49-F238E27FC236}">
                <a16:creationId xmlns:a16="http://schemas.microsoft.com/office/drawing/2014/main" xmlns="" id="{44E34E47-7E8E-100A-16FA-4E6FC40F3803}"/>
              </a:ext>
            </a:extLst>
          </p:cNvPr>
          <p:cNvSpPr txBox="1"/>
          <p:nvPr/>
        </p:nvSpPr>
        <p:spPr>
          <a:xfrm>
            <a:off x="10161" y="934856"/>
            <a:ext cx="12192000" cy="400110"/>
          </a:xfrm>
          <a:prstGeom prst="rect">
            <a:avLst/>
          </a:prstGeom>
          <a:noFill/>
        </p:spPr>
        <p:txBody>
          <a:bodyPr wrap="square" rtlCol="0">
            <a:spAutoFit/>
          </a:bodyPr>
          <a:lstStyle/>
          <a:p>
            <a:pPr algn="ctr"/>
            <a:r>
              <a:rPr lang="hu-HU" sz="2000" b="1" dirty="0">
                <a:latin typeface="Lora" pitchFamily="2" charset="-18"/>
              </a:rPr>
              <a:t>A közlekedési ágazatban számszerűsített hatások az Egyesült Királyság CBA gyakorlatában</a:t>
            </a:r>
          </a:p>
        </p:txBody>
      </p:sp>
      <p:pic>
        <p:nvPicPr>
          <p:cNvPr id="3" name="Kép 2">
            <a:extLst>
              <a:ext uri="{FF2B5EF4-FFF2-40B4-BE49-F238E27FC236}">
                <a16:creationId xmlns:a16="http://schemas.microsoft.com/office/drawing/2014/main" xmlns="" id="{D418DE21-B713-A6ED-C5F4-524DE89B2031}"/>
              </a:ext>
            </a:extLst>
          </p:cNvPr>
          <p:cNvPicPr>
            <a:picLocks noChangeAspect="1"/>
          </p:cNvPicPr>
          <p:nvPr/>
        </p:nvPicPr>
        <p:blipFill rotWithShape="1">
          <a:blip r:embed="rId3"/>
          <a:srcRect l="34750" t="23852" r="29667" b="11272"/>
          <a:stretch/>
        </p:blipFill>
        <p:spPr>
          <a:xfrm>
            <a:off x="413022" y="1490396"/>
            <a:ext cx="4653280" cy="4772181"/>
          </a:xfrm>
          <a:prstGeom prst="rect">
            <a:avLst/>
          </a:prstGeom>
        </p:spPr>
      </p:pic>
      <p:pic>
        <p:nvPicPr>
          <p:cNvPr id="5" name="Kép 4">
            <a:extLst>
              <a:ext uri="{FF2B5EF4-FFF2-40B4-BE49-F238E27FC236}">
                <a16:creationId xmlns:a16="http://schemas.microsoft.com/office/drawing/2014/main" xmlns="" id="{23F9790E-74C7-4464-015D-9515CF764C6B}"/>
              </a:ext>
            </a:extLst>
          </p:cNvPr>
          <p:cNvPicPr>
            <a:picLocks noChangeAspect="1"/>
          </p:cNvPicPr>
          <p:nvPr/>
        </p:nvPicPr>
        <p:blipFill rotWithShape="1">
          <a:blip r:embed="rId4"/>
          <a:srcRect l="15417" t="34667" r="45584" b="20889"/>
          <a:stretch/>
        </p:blipFill>
        <p:spPr>
          <a:xfrm>
            <a:off x="5547360" y="1543271"/>
            <a:ext cx="6062632" cy="3886302"/>
          </a:xfrm>
          <a:prstGeom prst="rect">
            <a:avLst/>
          </a:prstGeom>
        </p:spPr>
      </p:pic>
      <p:pic>
        <p:nvPicPr>
          <p:cNvPr id="6" name="Kép 5">
            <a:extLst>
              <a:ext uri="{FF2B5EF4-FFF2-40B4-BE49-F238E27FC236}">
                <a16:creationId xmlns:a16="http://schemas.microsoft.com/office/drawing/2014/main" xmlns="" id="{8C06FA32-C723-46D1-C1F8-A4F5E41D8297}"/>
              </a:ext>
            </a:extLst>
          </p:cNvPr>
          <p:cNvPicPr>
            <a:picLocks noChangeAspect="1"/>
          </p:cNvPicPr>
          <p:nvPr/>
        </p:nvPicPr>
        <p:blipFill rotWithShape="1">
          <a:blip r:embed="rId5"/>
          <a:srcRect l="3084" t="85926" r="85667" b="10370"/>
          <a:stretch/>
        </p:blipFill>
        <p:spPr>
          <a:xfrm>
            <a:off x="8974" y="6468923"/>
            <a:ext cx="2092960" cy="387585"/>
          </a:xfrm>
          <a:prstGeom prst="rect">
            <a:avLst/>
          </a:prstGeom>
        </p:spPr>
      </p:pic>
      <p:sp>
        <p:nvSpPr>
          <p:cNvPr id="7" name="Szövegdoboz 6">
            <a:extLst>
              <a:ext uri="{FF2B5EF4-FFF2-40B4-BE49-F238E27FC236}">
                <a16:creationId xmlns:a16="http://schemas.microsoft.com/office/drawing/2014/main" xmlns="" id="{8AFEA8A1-A8A3-E3E7-2B30-C2F2B2980D0E}"/>
              </a:ext>
            </a:extLst>
          </p:cNvPr>
          <p:cNvSpPr txBox="1"/>
          <p:nvPr/>
        </p:nvSpPr>
        <p:spPr>
          <a:xfrm>
            <a:off x="5972663" y="5752077"/>
            <a:ext cx="6062632" cy="830997"/>
          </a:xfrm>
          <a:prstGeom prst="rect">
            <a:avLst/>
          </a:prstGeom>
          <a:noFill/>
        </p:spPr>
        <p:txBody>
          <a:bodyPr wrap="square" rtlCol="0">
            <a:spAutoFit/>
          </a:bodyPr>
          <a:lstStyle/>
          <a:p>
            <a:pPr algn="ctr"/>
            <a:r>
              <a:rPr lang="hu-HU" sz="2400" b="1" i="1" dirty="0">
                <a:solidFill>
                  <a:srgbClr val="0070C0"/>
                </a:solidFill>
                <a:latin typeface="Lora" pitchFamily="2" charset="-18"/>
              </a:rPr>
              <a:t>Hol van a számszerűsíthetőség, </a:t>
            </a:r>
            <a:r>
              <a:rPr lang="hu-HU" sz="2400" b="1" i="1" dirty="0" err="1">
                <a:solidFill>
                  <a:srgbClr val="0070C0"/>
                </a:solidFill>
                <a:latin typeface="Lora" pitchFamily="2" charset="-18"/>
              </a:rPr>
              <a:t>monetarizálhatóság</a:t>
            </a:r>
            <a:r>
              <a:rPr lang="hu-HU" sz="2400" b="1" i="1" dirty="0">
                <a:solidFill>
                  <a:srgbClr val="0070C0"/>
                </a:solidFill>
                <a:latin typeface="Lora" pitchFamily="2" charset="-18"/>
              </a:rPr>
              <a:t> határa?</a:t>
            </a:r>
          </a:p>
        </p:txBody>
      </p:sp>
      <p:sp>
        <p:nvSpPr>
          <p:cNvPr id="8" name="Cím 1">
            <a:extLst>
              <a:ext uri="{FF2B5EF4-FFF2-40B4-BE49-F238E27FC236}">
                <a16:creationId xmlns:a16="http://schemas.microsoft.com/office/drawing/2014/main" xmlns="" id="{4DB27EB7-4602-C0C9-2003-C20F1984F4D2}"/>
              </a:ext>
            </a:extLst>
          </p:cNvPr>
          <p:cNvSpPr txBox="1">
            <a:spLocks/>
          </p:cNvSpPr>
          <p:nvPr/>
        </p:nvSpPr>
        <p:spPr>
          <a:xfrm>
            <a:off x="0" y="154225"/>
            <a:ext cx="12192000" cy="539116"/>
          </a:xfrm>
          <a:prstGeom prst="rect">
            <a:avLst/>
          </a:prstGeom>
          <a:solidFill>
            <a:schemeClr val="tx1">
              <a:lumMod val="50000"/>
              <a:lumOff val="5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sz="3000" b="1" dirty="0">
                <a:solidFill>
                  <a:schemeClr val="bg1"/>
                </a:solidFill>
                <a:latin typeface="Lora" pitchFamily="2" charset="-18"/>
              </a:rPr>
              <a:t>4.1 Társadalmi hasznok mérhetősége</a:t>
            </a:r>
          </a:p>
        </p:txBody>
      </p:sp>
      <p:sp>
        <p:nvSpPr>
          <p:cNvPr id="4" name="Téglalap 3">
            <a:extLst>
              <a:ext uri="{FF2B5EF4-FFF2-40B4-BE49-F238E27FC236}">
                <a16:creationId xmlns:a16="http://schemas.microsoft.com/office/drawing/2014/main" xmlns="" id="{35B0BC4F-3BBC-4C6F-42EB-417049D5B179}"/>
              </a:ext>
            </a:extLst>
          </p:cNvPr>
          <p:cNvSpPr/>
          <p:nvPr/>
        </p:nvSpPr>
        <p:spPr>
          <a:xfrm>
            <a:off x="5020407" y="5458147"/>
            <a:ext cx="301450" cy="3225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949479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 számának helye 1"/>
          <p:cNvSpPr>
            <a:spLocks noGrp="1"/>
          </p:cNvSpPr>
          <p:nvPr>
            <p:ph type="sldNum" sz="quarter" idx="12"/>
          </p:nvPr>
        </p:nvSpPr>
        <p:spPr>
          <a:xfrm>
            <a:off x="9375140" y="6491384"/>
            <a:ext cx="2743200" cy="365125"/>
          </a:xfrm>
        </p:spPr>
        <p:txBody>
          <a:bodyPr/>
          <a:lstStyle/>
          <a:p>
            <a:fld id="{061F3979-A3B6-4176-9ADC-382C47C04B68}" type="slidenum">
              <a:rPr lang="en-GB" smtClean="0">
                <a:latin typeface="Lora" pitchFamily="2" charset="-18"/>
              </a:rPr>
              <a:t>18</a:t>
            </a:fld>
            <a:endParaRPr lang="en-GB" dirty="0">
              <a:latin typeface="Lora" pitchFamily="2" charset="-18"/>
            </a:endParaRPr>
          </a:p>
        </p:txBody>
      </p:sp>
      <p:sp>
        <p:nvSpPr>
          <p:cNvPr id="21" name="Szövegdoboz 20">
            <a:extLst>
              <a:ext uri="{FF2B5EF4-FFF2-40B4-BE49-F238E27FC236}">
                <a16:creationId xmlns:a16="http://schemas.microsoft.com/office/drawing/2014/main" xmlns="" id="{44E34E47-7E8E-100A-16FA-4E6FC40F3803}"/>
              </a:ext>
            </a:extLst>
          </p:cNvPr>
          <p:cNvSpPr txBox="1"/>
          <p:nvPr/>
        </p:nvSpPr>
        <p:spPr>
          <a:xfrm>
            <a:off x="237810" y="902213"/>
            <a:ext cx="11716379" cy="769441"/>
          </a:xfrm>
          <a:prstGeom prst="rect">
            <a:avLst/>
          </a:prstGeom>
          <a:noFill/>
        </p:spPr>
        <p:txBody>
          <a:bodyPr wrap="square" rtlCol="0">
            <a:spAutoFit/>
          </a:bodyPr>
          <a:lstStyle/>
          <a:p>
            <a:pPr algn="ctr"/>
            <a:r>
              <a:rPr lang="hu-HU" sz="2200" b="1" dirty="0">
                <a:solidFill>
                  <a:srgbClr val="0070C0"/>
                </a:solidFill>
                <a:latin typeface="Lora" pitchFamily="2" charset="-18"/>
              </a:rPr>
              <a:t>Kérdés: </a:t>
            </a:r>
            <a:r>
              <a:rPr lang="hu-HU" sz="2200" dirty="0">
                <a:solidFill>
                  <a:srgbClr val="0070C0"/>
                </a:solidFill>
                <a:latin typeface="Lora" pitchFamily="2" charset="-18"/>
              </a:rPr>
              <a:t>Figyelembe vehető-e egy közlekedési vagy sportlétesítmény beruházás társadalmi értékelésekor a környező ingatlanok értékváltozására gyakorolt hatás?</a:t>
            </a:r>
          </a:p>
        </p:txBody>
      </p:sp>
      <p:sp>
        <p:nvSpPr>
          <p:cNvPr id="4" name="Cím 1">
            <a:extLst>
              <a:ext uri="{FF2B5EF4-FFF2-40B4-BE49-F238E27FC236}">
                <a16:creationId xmlns:a16="http://schemas.microsoft.com/office/drawing/2014/main" xmlns="" id="{A1192D37-86C2-8AB6-5B27-7C5B8D1189C0}"/>
              </a:ext>
            </a:extLst>
          </p:cNvPr>
          <p:cNvSpPr txBox="1">
            <a:spLocks/>
          </p:cNvSpPr>
          <p:nvPr/>
        </p:nvSpPr>
        <p:spPr>
          <a:xfrm>
            <a:off x="0" y="154225"/>
            <a:ext cx="12192000" cy="539116"/>
          </a:xfrm>
          <a:prstGeom prst="rect">
            <a:avLst/>
          </a:prstGeom>
          <a:solidFill>
            <a:schemeClr val="tx1">
              <a:lumMod val="50000"/>
              <a:lumOff val="5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sz="3000" b="1" dirty="0">
                <a:solidFill>
                  <a:schemeClr val="bg1"/>
                </a:solidFill>
                <a:latin typeface="Lora" pitchFamily="2" charset="-18"/>
              </a:rPr>
              <a:t>4.2 A többszörös számbavétel problémája</a:t>
            </a:r>
          </a:p>
        </p:txBody>
      </p:sp>
      <p:sp>
        <p:nvSpPr>
          <p:cNvPr id="9" name="Szövegdoboz 8">
            <a:extLst>
              <a:ext uri="{FF2B5EF4-FFF2-40B4-BE49-F238E27FC236}">
                <a16:creationId xmlns:a16="http://schemas.microsoft.com/office/drawing/2014/main" xmlns="" id="{4C4DE7B0-A947-611B-C95D-52A8B1E60FB2}"/>
              </a:ext>
            </a:extLst>
          </p:cNvPr>
          <p:cNvSpPr txBox="1"/>
          <p:nvPr/>
        </p:nvSpPr>
        <p:spPr>
          <a:xfrm>
            <a:off x="0" y="1629033"/>
            <a:ext cx="12192000" cy="430887"/>
          </a:xfrm>
          <a:prstGeom prst="rect">
            <a:avLst/>
          </a:prstGeom>
          <a:noFill/>
        </p:spPr>
        <p:txBody>
          <a:bodyPr wrap="square" rtlCol="0">
            <a:spAutoFit/>
          </a:bodyPr>
          <a:lstStyle/>
          <a:p>
            <a:pPr algn="ctr"/>
            <a:r>
              <a:rPr lang="hu-HU" sz="2200" b="1" dirty="0">
                <a:solidFill>
                  <a:srgbClr val="0070C0"/>
                </a:solidFill>
                <a:latin typeface="Lora" pitchFamily="2" charset="-18"/>
              </a:rPr>
              <a:t>Válasz:</a:t>
            </a:r>
            <a:r>
              <a:rPr lang="hu-HU" sz="2200" dirty="0">
                <a:solidFill>
                  <a:srgbClr val="0070C0"/>
                </a:solidFill>
                <a:latin typeface="Lora" pitchFamily="2" charset="-18"/>
              </a:rPr>
              <a:t> Igen és nem.</a:t>
            </a:r>
          </a:p>
        </p:txBody>
      </p:sp>
      <p:sp>
        <p:nvSpPr>
          <p:cNvPr id="11" name="Szövegdoboz 10">
            <a:extLst>
              <a:ext uri="{FF2B5EF4-FFF2-40B4-BE49-F238E27FC236}">
                <a16:creationId xmlns:a16="http://schemas.microsoft.com/office/drawing/2014/main" xmlns="" id="{A8E3A8ED-36D7-87A7-B022-F1FC69FD17E7}"/>
              </a:ext>
            </a:extLst>
          </p:cNvPr>
          <p:cNvSpPr txBox="1"/>
          <p:nvPr/>
        </p:nvSpPr>
        <p:spPr>
          <a:xfrm>
            <a:off x="86822" y="2351748"/>
            <a:ext cx="6154610" cy="4539704"/>
          </a:xfrm>
          <a:prstGeom prst="rect">
            <a:avLst/>
          </a:prstGeom>
          <a:noFill/>
          <a:ln w="19050">
            <a:noFill/>
          </a:ln>
        </p:spPr>
        <p:txBody>
          <a:bodyPr wrap="square" rtlCol="0">
            <a:spAutoFit/>
          </a:bodyPr>
          <a:lstStyle/>
          <a:p>
            <a:pPr algn="ctr"/>
            <a:r>
              <a:rPr lang="hu-HU" sz="1700" b="1" dirty="0">
                <a:latin typeface="Lora" pitchFamily="2" charset="-18"/>
              </a:rPr>
              <a:t>Magyarázat: </a:t>
            </a:r>
            <a:r>
              <a:rPr lang="hu-HU" sz="1700" dirty="0">
                <a:latin typeface="Lora" pitchFamily="2" charset="-18"/>
              </a:rPr>
              <a:t>Attól függ, hogy a beruházás szempontjából elsődlegesnek tekinthető piacon milyen hatások kerültek már számszerűsítésre.</a:t>
            </a:r>
          </a:p>
          <a:p>
            <a:pPr algn="ctr"/>
            <a:r>
              <a:rPr lang="hu-HU" sz="1700" dirty="0">
                <a:latin typeface="Lora" pitchFamily="2" charset="-18"/>
              </a:rPr>
              <a:t>Közlekedési beruházások esetén például módszertani hibának tekinthető a teljes területfelértékelődés többlethaszonként történő figyelembevétele.</a:t>
            </a:r>
          </a:p>
          <a:p>
            <a:pPr algn="ctr"/>
            <a:r>
              <a:rPr lang="hu-HU" sz="1700" dirty="0">
                <a:latin typeface="Lora" pitchFamily="2" charset="-18"/>
              </a:rPr>
              <a:t>Ennek oka, hogy az ingatlanok becsült értéknövekedése csupán az elsődleges piacon keletkező hasznok – jelen esetben az időmegtakarításnak, a környezeti állapot javulásának stb. – egy másik megjelenési formája; nem egy új, önálló haszonelem. Ráadásul az ingatlanok értéknövekedését számos egyéb tényező is befolyásolhatja a vizsgált projekten kívül.</a:t>
            </a:r>
          </a:p>
          <a:p>
            <a:pPr algn="ctr"/>
            <a:r>
              <a:rPr lang="hu-HU" sz="1700" dirty="0">
                <a:latin typeface="Lora" pitchFamily="2" charset="-18"/>
              </a:rPr>
              <a:t>Tökéletlen piaci körülmények között azonban keletkezhetnek olyan többlethatások is másodlagos piacokon, amelyeket nem képes megragadni az elsődleges piacon jelentkező hasznok számbavétele.</a:t>
            </a:r>
          </a:p>
        </p:txBody>
      </p:sp>
      <p:pic>
        <p:nvPicPr>
          <p:cNvPr id="3" name="Kép 2">
            <a:extLst>
              <a:ext uri="{FF2B5EF4-FFF2-40B4-BE49-F238E27FC236}">
                <a16:creationId xmlns:a16="http://schemas.microsoft.com/office/drawing/2014/main" xmlns="" id="{301EEEAF-D92E-2B67-C64A-230780D1ABDC}"/>
              </a:ext>
            </a:extLst>
          </p:cNvPr>
          <p:cNvPicPr>
            <a:picLocks noChangeAspect="1"/>
          </p:cNvPicPr>
          <p:nvPr/>
        </p:nvPicPr>
        <p:blipFill rotWithShape="1">
          <a:blip r:embed="rId3"/>
          <a:srcRect t="24889" r="2219"/>
          <a:stretch/>
        </p:blipFill>
        <p:spPr>
          <a:xfrm>
            <a:off x="6228906" y="3312159"/>
            <a:ext cx="5766750" cy="3312911"/>
          </a:xfrm>
          <a:prstGeom prst="rect">
            <a:avLst/>
          </a:prstGeom>
          <a:ln>
            <a:noFill/>
          </a:ln>
          <a:effectLst>
            <a:softEdge rad="112500"/>
          </a:effectLst>
        </p:spPr>
      </p:pic>
      <p:pic>
        <p:nvPicPr>
          <p:cNvPr id="5" name="Kép 4">
            <a:extLst>
              <a:ext uri="{FF2B5EF4-FFF2-40B4-BE49-F238E27FC236}">
                <a16:creationId xmlns:a16="http://schemas.microsoft.com/office/drawing/2014/main" xmlns="" id="{16E541C5-CEDC-CA32-A6A0-61914E27EED7}"/>
              </a:ext>
            </a:extLst>
          </p:cNvPr>
          <p:cNvPicPr>
            <a:picLocks noChangeAspect="1"/>
          </p:cNvPicPr>
          <p:nvPr/>
        </p:nvPicPr>
        <p:blipFill rotWithShape="1">
          <a:blip r:embed="rId4"/>
          <a:srcRect l="23101" t="20712" r="41436" b="26371"/>
          <a:stretch/>
        </p:blipFill>
        <p:spPr>
          <a:xfrm>
            <a:off x="10454639" y="5051791"/>
            <a:ext cx="1540381" cy="1563120"/>
          </a:xfrm>
          <a:prstGeom prst="rect">
            <a:avLst/>
          </a:prstGeom>
          <a:ln>
            <a:noFill/>
          </a:ln>
          <a:effectLst>
            <a:softEdge rad="112500"/>
          </a:effectLst>
        </p:spPr>
      </p:pic>
      <p:sp>
        <p:nvSpPr>
          <p:cNvPr id="6" name="Felhő 5">
            <a:extLst>
              <a:ext uri="{FF2B5EF4-FFF2-40B4-BE49-F238E27FC236}">
                <a16:creationId xmlns:a16="http://schemas.microsoft.com/office/drawing/2014/main" xmlns="" id="{2F021EF0-4924-5A44-1845-E4775964819C}"/>
              </a:ext>
            </a:extLst>
          </p:cNvPr>
          <p:cNvSpPr/>
          <p:nvPr/>
        </p:nvSpPr>
        <p:spPr>
          <a:xfrm>
            <a:off x="6846601" y="2585686"/>
            <a:ext cx="2397760" cy="1361441"/>
          </a:xfrm>
          <a:prstGeom prst="cloud">
            <a:avLst/>
          </a:prstGeom>
          <a:solidFill>
            <a:schemeClr val="bg1"/>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3" name="Szövegdoboz 12">
            <a:extLst>
              <a:ext uri="{FF2B5EF4-FFF2-40B4-BE49-F238E27FC236}">
                <a16:creationId xmlns:a16="http://schemas.microsoft.com/office/drawing/2014/main" xmlns="" id="{B1225B66-FC4B-6E7C-7FC9-BB1681D311A3}"/>
              </a:ext>
            </a:extLst>
          </p:cNvPr>
          <p:cNvSpPr txBox="1"/>
          <p:nvPr/>
        </p:nvSpPr>
        <p:spPr>
          <a:xfrm>
            <a:off x="6990080" y="2774261"/>
            <a:ext cx="1960880" cy="923330"/>
          </a:xfrm>
          <a:prstGeom prst="rect">
            <a:avLst/>
          </a:prstGeom>
          <a:noFill/>
        </p:spPr>
        <p:txBody>
          <a:bodyPr wrap="square" rtlCol="0">
            <a:spAutoFit/>
          </a:bodyPr>
          <a:lstStyle/>
          <a:p>
            <a:pPr algn="ctr"/>
            <a:r>
              <a:rPr lang="hu-HU" b="1" dirty="0" err="1">
                <a:solidFill>
                  <a:schemeClr val="accent5">
                    <a:lumMod val="50000"/>
                  </a:schemeClr>
                </a:solidFill>
                <a:latin typeface="Lora" pitchFamily="2" charset="-18"/>
              </a:rPr>
              <a:t>Avoid</a:t>
            </a:r>
            <a:endParaRPr lang="hu-HU" b="1" dirty="0">
              <a:solidFill>
                <a:schemeClr val="accent5">
                  <a:lumMod val="50000"/>
                </a:schemeClr>
              </a:solidFill>
              <a:latin typeface="Lora" pitchFamily="2" charset="-18"/>
            </a:endParaRPr>
          </a:p>
          <a:p>
            <a:pPr algn="ctr"/>
            <a:r>
              <a:rPr lang="hu-HU" b="1" dirty="0" err="1">
                <a:solidFill>
                  <a:schemeClr val="accent5">
                    <a:lumMod val="50000"/>
                  </a:schemeClr>
                </a:solidFill>
                <a:latin typeface="Lora" pitchFamily="2" charset="-18"/>
              </a:rPr>
              <a:t>double</a:t>
            </a:r>
            <a:r>
              <a:rPr lang="hu-HU" b="1" dirty="0">
                <a:solidFill>
                  <a:schemeClr val="accent5">
                    <a:lumMod val="50000"/>
                  </a:schemeClr>
                </a:solidFill>
                <a:latin typeface="Lora" pitchFamily="2" charset="-18"/>
              </a:rPr>
              <a:t> </a:t>
            </a:r>
            <a:r>
              <a:rPr lang="hu-HU" b="1" dirty="0" err="1">
                <a:solidFill>
                  <a:schemeClr val="accent5">
                    <a:lumMod val="50000"/>
                  </a:schemeClr>
                </a:solidFill>
                <a:latin typeface="Lora" pitchFamily="2" charset="-18"/>
              </a:rPr>
              <a:t>counting</a:t>
            </a:r>
            <a:r>
              <a:rPr lang="hu-HU" b="1" dirty="0">
                <a:solidFill>
                  <a:schemeClr val="accent5">
                    <a:lumMod val="50000"/>
                  </a:schemeClr>
                </a:solidFill>
                <a:latin typeface="Lora" pitchFamily="2" charset="-18"/>
              </a:rPr>
              <a:t>!</a:t>
            </a:r>
          </a:p>
        </p:txBody>
      </p:sp>
    </p:spTree>
    <p:extLst>
      <p:ext uri="{BB962C8B-B14F-4D97-AF65-F5344CB8AC3E}">
        <p14:creationId xmlns:p14="http://schemas.microsoft.com/office/powerpoint/2010/main" val="8929670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 számának helye 1"/>
          <p:cNvSpPr>
            <a:spLocks noGrp="1"/>
          </p:cNvSpPr>
          <p:nvPr>
            <p:ph type="sldNum" sz="quarter" idx="12"/>
          </p:nvPr>
        </p:nvSpPr>
        <p:spPr>
          <a:xfrm>
            <a:off x="9375140" y="6491384"/>
            <a:ext cx="2743200" cy="365125"/>
          </a:xfrm>
        </p:spPr>
        <p:txBody>
          <a:bodyPr/>
          <a:lstStyle/>
          <a:p>
            <a:fld id="{061F3979-A3B6-4176-9ADC-382C47C04B68}" type="slidenum">
              <a:rPr lang="en-GB" smtClean="0">
                <a:latin typeface="Lora" pitchFamily="2" charset="-18"/>
              </a:rPr>
              <a:t>19</a:t>
            </a:fld>
            <a:endParaRPr lang="en-GB" dirty="0">
              <a:latin typeface="Lora" pitchFamily="2" charset="-18"/>
            </a:endParaRPr>
          </a:p>
        </p:txBody>
      </p:sp>
      <p:sp>
        <p:nvSpPr>
          <p:cNvPr id="21" name="Szövegdoboz 20">
            <a:extLst>
              <a:ext uri="{FF2B5EF4-FFF2-40B4-BE49-F238E27FC236}">
                <a16:creationId xmlns:a16="http://schemas.microsoft.com/office/drawing/2014/main" xmlns="" id="{44E34E47-7E8E-100A-16FA-4E6FC40F3803}"/>
              </a:ext>
            </a:extLst>
          </p:cNvPr>
          <p:cNvSpPr txBox="1"/>
          <p:nvPr/>
        </p:nvSpPr>
        <p:spPr>
          <a:xfrm>
            <a:off x="237797" y="1046663"/>
            <a:ext cx="8561196" cy="1938992"/>
          </a:xfrm>
          <a:prstGeom prst="rect">
            <a:avLst/>
          </a:prstGeom>
          <a:noFill/>
        </p:spPr>
        <p:txBody>
          <a:bodyPr wrap="square" rtlCol="0">
            <a:spAutoFit/>
          </a:bodyPr>
          <a:lstStyle/>
          <a:p>
            <a:pPr marL="342900" indent="-342900">
              <a:buFont typeface="Arial" panose="020B0604020202020204" pitchFamily="34" charset="0"/>
              <a:buChar char="•"/>
            </a:pPr>
            <a:r>
              <a:rPr lang="hu-HU" sz="2000" dirty="0">
                <a:latin typeface="Lora" pitchFamily="2" charset="-18"/>
              </a:rPr>
              <a:t>A társadalmi hasznok számszerűsítésének egyik gyakori módja az egyének fizetési hajlandóságának </a:t>
            </a:r>
            <a:r>
              <a:rPr lang="hu-HU" sz="2000" i="1" dirty="0">
                <a:latin typeface="Lora" pitchFamily="2" charset="-18"/>
              </a:rPr>
              <a:t>(</a:t>
            </a:r>
            <a:r>
              <a:rPr lang="hu-HU" sz="2000" i="1" dirty="0" err="1">
                <a:latin typeface="Lora" pitchFamily="2" charset="-18"/>
              </a:rPr>
              <a:t>willingness</a:t>
            </a:r>
            <a:r>
              <a:rPr lang="hu-HU" sz="2000" i="1" dirty="0">
                <a:latin typeface="Lora" pitchFamily="2" charset="-18"/>
              </a:rPr>
              <a:t> </a:t>
            </a:r>
            <a:r>
              <a:rPr lang="hu-HU" sz="2000" i="1" dirty="0" err="1">
                <a:latin typeface="Lora" pitchFamily="2" charset="-18"/>
              </a:rPr>
              <a:t>to</a:t>
            </a:r>
            <a:r>
              <a:rPr lang="hu-HU" sz="2000" i="1" dirty="0">
                <a:latin typeface="Lora" pitchFamily="2" charset="-18"/>
              </a:rPr>
              <a:t> </a:t>
            </a:r>
            <a:r>
              <a:rPr lang="hu-HU" sz="2000" i="1" dirty="0" err="1">
                <a:latin typeface="Lora" pitchFamily="2" charset="-18"/>
              </a:rPr>
              <a:t>pay</a:t>
            </a:r>
            <a:r>
              <a:rPr lang="hu-HU" sz="2000" i="1" dirty="0">
                <a:latin typeface="Lora" pitchFamily="2" charset="-18"/>
              </a:rPr>
              <a:t>, WTP) </a:t>
            </a:r>
            <a:r>
              <a:rPr lang="hu-HU" sz="2000" dirty="0">
                <a:latin typeface="Lora" pitchFamily="2" charset="-18"/>
              </a:rPr>
              <a:t>vagy fizetési elfogadásának </a:t>
            </a:r>
            <a:r>
              <a:rPr lang="hu-HU" sz="2000" i="1" dirty="0">
                <a:latin typeface="Lora" pitchFamily="2" charset="-18"/>
              </a:rPr>
              <a:t>(</a:t>
            </a:r>
            <a:r>
              <a:rPr lang="hu-HU" sz="2000" i="1" dirty="0" err="1">
                <a:latin typeface="Lora" pitchFamily="2" charset="-18"/>
              </a:rPr>
              <a:t>willingness</a:t>
            </a:r>
            <a:r>
              <a:rPr lang="hu-HU" sz="2000" i="1" dirty="0">
                <a:latin typeface="Lora" pitchFamily="2" charset="-18"/>
              </a:rPr>
              <a:t> </a:t>
            </a:r>
            <a:r>
              <a:rPr lang="hu-HU" sz="2000" i="1" dirty="0" err="1">
                <a:latin typeface="Lora" pitchFamily="2" charset="-18"/>
              </a:rPr>
              <a:t>to</a:t>
            </a:r>
            <a:r>
              <a:rPr lang="hu-HU" sz="2000" i="1" dirty="0">
                <a:latin typeface="Lora" pitchFamily="2" charset="-18"/>
              </a:rPr>
              <a:t> </a:t>
            </a:r>
            <a:r>
              <a:rPr lang="hu-HU" sz="2000" i="1" dirty="0" err="1">
                <a:latin typeface="Lora" pitchFamily="2" charset="-18"/>
              </a:rPr>
              <a:t>accept,WTA</a:t>
            </a:r>
            <a:r>
              <a:rPr lang="hu-HU" sz="2000" i="1" dirty="0">
                <a:latin typeface="Lora" pitchFamily="2" charset="-18"/>
              </a:rPr>
              <a:t>) </a:t>
            </a:r>
            <a:r>
              <a:rPr lang="hu-HU" sz="2000" dirty="0">
                <a:latin typeface="Lora" pitchFamily="2" charset="-18"/>
              </a:rPr>
              <a:t>számszerűsítése.</a:t>
            </a:r>
          </a:p>
          <a:p>
            <a:pPr marL="342900" indent="-342900">
              <a:buFont typeface="Arial" panose="020B0604020202020204" pitchFamily="34" charset="0"/>
              <a:buChar char="•"/>
            </a:pPr>
            <a:r>
              <a:rPr lang="hu-HU" sz="2000" dirty="0">
                <a:latin typeface="Lora" pitchFamily="2" charset="-18"/>
              </a:rPr>
              <a:t>A módszer a feltárt preferenciákon alapuló közgazdasági értékelési módszerek </a:t>
            </a:r>
            <a:r>
              <a:rPr lang="hu-HU" sz="2000" i="1" dirty="0">
                <a:latin typeface="Lora" pitchFamily="2" charset="-18"/>
              </a:rPr>
              <a:t>(</a:t>
            </a:r>
            <a:r>
              <a:rPr lang="hu-HU" sz="2000" i="1" dirty="0" err="1">
                <a:latin typeface="Lora" pitchFamily="2" charset="-18"/>
              </a:rPr>
              <a:t>stated</a:t>
            </a:r>
            <a:r>
              <a:rPr lang="hu-HU" sz="2000" i="1" dirty="0">
                <a:latin typeface="Lora" pitchFamily="2" charset="-18"/>
              </a:rPr>
              <a:t> </a:t>
            </a:r>
            <a:r>
              <a:rPr lang="hu-HU" sz="2000" i="1" dirty="0" err="1">
                <a:latin typeface="Lora" pitchFamily="2" charset="-18"/>
              </a:rPr>
              <a:t>preference</a:t>
            </a:r>
            <a:r>
              <a:rPr lang="hu-HU" sz="2000" i="1" dirty="0">
                <a:latin typeface="Lora" pitchFamily="2" charset="-18"/>
              </a:rPr>
              <a:t> </a:t>
            </a:r>
            <a:r>
              <a:rPr lang="hu-HU" sz="2000" i="1" dirty="0" err="1">
                <a:latin typeface="Lora" pitchFamily="2" charset="-18"/>
              </a:rPr>
              <a:t>methods</a:t>
            </a:r>
            <a:r>
              <a:rPr lang="hu-HU" sz="2000" i="1" dirty="0">
                <a:latin typeface="Lora" pitchFamily="2" charset="-18"/>
              </a:rPr>
              <a:t>)</a:t>
            </a:r>
            <a:r>
              <a:rPr lang="hu-HU" sz="2000" dirty="0">
                <a:latin typeface="Lora" pitchFamily="2" charset="-18"/>
              </a:rPr>
              <a:t> közé tartozó feltételes értékelési módszer </a:t>
            </a:r>
            <a:r>
              <a:rPr lang="hu-HU" sz="2000" i="1" dirty="0">
                <a:latin typeface="Lora" pitchFamily="2" charset="-18"/>
              </a:rPr>
              <a:t>(</a:t>
            </a:r>
            <a:r>
              <a:rPr lang="hu-HU" sz="2000" i="1" dirty="0" err="1">
                <a:latin typeface="Lora" pitchFamily="2" charset="-18"/>
              </a:rPr>
              <a:t>contingent</a:t>
            </a:r>
            <a:r>
              <a:rPr lang="hu-HU" sz="2000" i="1" dirty="0">
                <a:latin typeface="Lora" pitchFamily="2" charset="-18"/>
              </a:rPr>
              <a:t> </a:t>
            </a:r>
            <a:r>
              <a:rPr lang="hu-HU" sz="2000" i="1" dirty="0" err="1">
                <a:latin typeface="Lora" pitchFamily="2" charset="-18"/>
              </a:rPr>
              <a:t>valuation</a:t>
            </a:r>
            <a:r>
              <a:rPr lang="hu-HU" sz="2000" i="1" dirty="0">
                <a:latin typeface="Lora" pitchFamily="2" charset="-18"/>
              </a:rPr>
              <a:t> </a:t>
            </a:r>
            <a:r>
              <a:rPr lang="hu-HU" sz="2000" i="1" dirty="0" err="1">
                <a:latin typeface="Lora" pitchFamily="2" charset="-18"/>
              </a:rPr>
              <a:t>method</a:t>
            </a:r>
            <a:r>
              <a:rPr lang="hu-HU" sz="2000" i="1" dirty="0">
                <a:latin typeface="Lora" pitchFamily="2" charset="-18"/>
              </a:rPr>
              <a:t>, CVM).</a:t>
            </a:r>
          </a:p>
        </p:txBody>
      </p:sp>
      <p:sp>
        <p:nvSpPr>
          <p:cNvPr id="4" name="Cím 1">
            <a:extLst>
              <a:ext uri="{FF2B5EF4-FFF2-40B4-BE49-F238E27FC236}">
                <a16:creationId xmlns:a16="http://schemas.microsoft.com/office/drawing/2014/main" xmlns="" id="{A1192D37-86C2-8AB6-5B27-7C5B8D1189C0}"/>
              </a:ext>
            </a:extLst>
          </p:cNvPr>
          <p:cNvSpPr txBox="1">
            <a:spLocks/>
          </p:cNvSpPr>
          <p:nvPr/>
        </p:nvSpPr>
        <p:spPr>
          <a:xfrm>
            <a:off x="0" y="154225"/>
            <a:ext cx="12192000" cy="539116"/>
          </a:xfrm>
          <a:prstGeom prst="rect">
            <a:avLst/>
          </a:prstGeom>
          <a:solidFill>
            <a:schemeClr val="tx1">
              <a:lumMod val="50000"/>
              <a:lumOff val="5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sz="3000" b="1" dirty="0">
                <a:solidFill>
                  <a:schemeClr val="bg1"/>
                </a:solidFill>
                <a:latin typeface="Lora" pitchFamily="2" charset="-18"/>
              </a:rPr>
              <a:t>4.3 A WTP/WTA alapú értékbecslés kritikája</a:t>
            </a:r>
          </a:p>
        </p:txBody>
      </p:sp>
      <p:pic>
        <p:nvPicPr>
          <p:cNvPr id="3" name="Kép 2">
            <a:extLst>
              <a:ext uri="{FF2B5EF4-FFF2-40B4-BE49-F238E27FC236}">
                <a16:creationId xmlns:a16="http://schemas.microsoft.com/office/drawing/2014/main" xmlns="" id="{234D0D00-E879-8C5E-0B52-59CE98D7527E}"/>
              </a:ext>
            </a:extLst>
          </p:cNvPr>
          <p:cNvPicPr>
            <a:picLocks noChangeAspect="1"/>
          </p:cNvPicPr>
          <p:nvPr/>
        </p:nvPicPr>
        <p:blipFill rotWithShape="1">
          <a:blip r:embed="rId3"/>
          <a:srcRect l="12324" t="11595" r="12507" b="29192"/>
          <a:stretch/>
        </p:blipFill>
        <p:spPr>
          <a:xfrm>
            <a:off x="8904165" y="1303272"/>
            <a:ext cx="2993083" cy="1539607"/>
          </a:xfrm>
          <a:prstGeom prst="rect">
            <a:avLst/>
          </a:prstGeom>
        </p:spPr>
      </p:pic>
      <p:sp>
        <p:nvSpPr>
          <p:cNvPr id="6" name="Szövegdoboz 5">
            <a:extLst>
              <a:ext uri="{FF2B5EF4-FFF2-40B4-BE49-F238E27FC236}">
                <a16:creationId xmlns:a16="http://schemas.microsoft.com/office/drawing/2014/main" xmlns="" id="{B0482536-F002-37E9-A0F6-E2498860C5D3}"/>
              </a:ext>
            </a:extLst>
          </p:cNvPr>
          <p:cNvSpPr txBox="1"/>
          <p:nvPr/>
        </p:nvSpPr>
        <p:spPr>
          <a:xfrm>
            <a:off x="237797" y="3321285"/>
            <a:ext cx="11659451" cy="3170099"/>
          </a:xfrm>
          <a:prstGeom prst="rect">
            <a:avLst/>
          </a:prstGeom>
          <a:noFill/>
        </p:spPr>
        <p:txBody>
          <a:bodyPr wrap="square">
            <a:spAutoFit/>
          </a:bodyPr>
          <a:lstStyle/>
          <a:p>
            <a:r>
              <a:rPr lang="hu-HU" sz="2000" b="1" dirty="0">
                <a:solidFill>
                  <a:srgbClr val="0070C0"/>
                </a:solidFill>
                <a:latin typeface="Lora" pitchFamily="2" charset="-18"/>
              </a:rPr>
              <a:t>Kritikája:</a:t>
            </a:r>
          </a:p>
          <a:p>
            <a:pPr marL="342900" indent="-342900">
              <a:buFont typeface="Arial" panose="020B0604020202020204" pitchFamily="34" charset="0"/>
              <a:buChar char="•"/>
            </a:pPr>
            <a:r>
              <a:rPr lang="hu-HU" sz="2000" dirty="0">
                <a:solidFill>
                  <a:srgbClr val="0070C0"/>
                </a:solidFill>
                <a:latin typeface="Lora" pitchFamily="2" charset="-18"/>
              </a:rPr>
              <a:t>Nem valós piaci események megfigyelésén alapszik.</a:t>
            </a:r>
          </a:p>
          <a:p>
            <a:pPr marL="342900" indent="-342900">
              <a:buFont typeface="Arial" panose="020B0604020202020204" pitchFamily="34" charset="0"/>
              <a:buChar char="•"/>
            </a:pPr>
            <a:r>
              <a:rPr lang="hu-HU" sz="2000" dirty="0">
                <a:solidFill>
                  <a:srgbClr val="0070C0"/>
                </a:solidFill>
                <a:latin typeface="Lora" pitchFamily="2" charset="-18"/>
              </a:rPr>
              <a:t>A válaszadók magatartásából, őszinteségéből és kognitív képességeiből adódó problémák.</a:t>
            </a:r>
          </a:p>
          <a:p>
            <a:pPr marL="342900" indent="-342900">
              <a:buFont typeface="Arial" panose="020B0604020202020204" pitchFamily="34" charset="0"/>
              <a:buChar char="•"/>
            </a:pPr>
            <a:r>
              <a:rPr lang="hu-HU" sz="2000" dirty="0">
                <a:solidFill>
                  <a:srgbClr val="0070C0"/>
                </a:solidFill>
                <a:latin typeface="Lora" pitchFamily="2" charset="-18"/>
              </a:rPr>
              <a:t>A kérdőíves adatfelvétel általános problémái (mintavétel és kérdező okozta torzítások).</a:t>
            </a:r>
          </a:p>
          <a:p>
            <a:pPr marL="342900" indent="-342900">
              <a:buFont typeface="Arial" panose="020B0604020202020204" pitchFamily="34" charset="0"/>
              <a:buChar char="•"/>
            </a:pPr>
            <a:r>
              <a:rPr lang="hu-HU" sz="2000" dirty="0">
                <a:solidFill>
                  <a:srgbClr val="0070C0"/>
                </a:solidFill>
                <a:latin typeface="Lora" pitchFamily="2" charset="-18"/>
              </a:rPr>
              <a:t>Keretezési hatás.</a:t>
            </a:r>
          </a:p>
          <a:p>
            <a:pPr marL="342900" indent="-342900">
              <a:buFont typeface="Arial" panose="020B0604020202020204" pitchFamily="34" charset="0"/>
              <a:buChar char="•"/>
            </a:pPr>
            <a:r>
              <a:rPr lang="hu-HU" sz="2000" dirty="0">
                <a:solidFill>
                  <a:srgbClr val="0070C0"/>
                </a:solidFill>
                <a:latin typeface="Lora" pitchFamily="2" charset="-18"/>
              </a:rPr>
              <a:t>WTP &lt; WTA; alul- és felülbecslés</a:t>
            </a:r>
          </a:p>
          <a:p>
            <a:pPr marL="342900" indent="-342900">
              <a:buFont typeface="Arial" panose="020B0604020202020204" pitchFamily="34" charset="0"/>
              <a:buChar char="•"/>
            </a:pPr>
            <a:r>
              <a:rPr lang="hu-HU" sz="2000" dirty="0" err="1">
                <a:solidFill>
                  <a:srgbClr val="0070C0"/>
                </a:solidFill>
                <a:latin typeface="Lora" pitchFamily="2" charset="-18"/>
              </a:rPr>
              <a:t>Scitovsky</a:t>
            </a:r>
            <a:r>
              <a:rPr lang="hu-HU" sz="2000" dirty="0">
                <a:solidFill>
                  <a:srgbClr val="0070C0"/>
                </a:solidFill>
                <a:latin typeface="Lora" pitchFamily="2" charset="-18"/>
              </a:rPr>
              <a:t>-paradoxon: </a:t>
            </a:r>
            <a:br>
              <a:rPr lang="hu-HU" sz="2000" dirty="0">
                <a:solidFill>
                  <a:srgbClr val="0070C0"/>
                </a:solidFill>
                <a:latin typeface="Lora" pitchFamily="2" charset="-18"/>
              </a:rPr>
            </a:br>
            <a:r>
              <a:rPr lang="hu-HU" sz="2000" dirty="0">
                <a:solidFill>
                  <a:srgbClr val="0070C0"/>
                </a:solidFill>
                <a:latin typeface="Lora" pitchFamily="2" charset="-18"/>
              </a:rPr>
              <a:t>bizonyos feltételek fennállása esetén „A” allokációból „B” allokációba történő elmozdulásról és fordítottjáról is belátható, hogy </a:t>
            </a:r>
            <a:r>
              <a:rPr lang="hu-HU" sz="2000" dirty="0" err="1">
                <a:solidFill>
                  <a:srgbClr val="0070C0"/>
                </a:solidFill>
                <a:latin typeface="Lora" pitchFamily="2" charset="-18"/>
              </a:rPr>
              <a:t>Pareto</a:t>
            </a:r>
            <a:r>
              <a:rPr lang="hu-HU" sz="2000" dirty="0">
                <a:solidFill>
                  <a:srgbClr val="0070C0"/>
                </a:solidFill>
                <a:latin typeface="Lora" pitchFamily="2" charset="-18"/>
              </a:rPr>
              <a:t>-hatékony – függően a szereplők jogainak definiálásától (</a:t>
            </a:r>
            <a:r>
              <a:rPr lang="hu-HU" sz="2000" dirty="0" err="1">
                <a:solidFill>
                  <a:srgbClr val="0070C0"/>
                </a:solidFill>
                <a:latin typeface="Lora" pitchFamily="2" charset="-18"/>
              </a:rPr>
              <a:t>Scitovsky</a:t>
            </a:r>
            <a:r>
              <a:rPr lang="hu-HU" sz="2000" dirty="0">
                <a:solidFill>
                  <a:srgbClr val="0070C0"/>
                </a:solidFill>
                <a:latin typeface="Lora" pitchFamily="2" charset="-18"/>
              </a:rPr>
              <a:t>, 1941).</a:t>
            </a:r>
          </a:p>
        </p:txBody>
      </p:sp>
    </p:spTree>
    <p:extLst>
      <p:ext uri="{BB962C8B-B14F-4D97-AF65-F5344CB8AC3E}">
        <p14:creationId xmlns:p14="http://schemas.microsoft.com/office/powerpoint/2010/main" val="2505087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a:extLst>
              <a:ext uri="{FF2B5EF4-FFF2-40B4-BE49-F238E27FC236}">
                <a16:creationId xmlns:a16="http://schemas.microsoft.com/office/drawing/2014/main" xmlns="" id="{D72E080E-9AA0-890A-1E9C-BB7109FC96F7}"/>
              </a:ext>
            </a:extLst>
          </p:cNvPr>
          <p:cNvPicPr>
            <a:picLocks noChangeAspect="1"/>
          </p:cNvPicPr>
          <p:nvPr/>
        </p:nvPicPr>
        <p:blipFill>
          <a:blip r:embed="rId3"/>
          <a:stretch>
            <a:fillRect/>
          </a:stretch>
        </p:blipFill>
        <p:spPr>
          <a:xfrm>
            <a:off x="7492623" y="1516617"/>
            <a:ext cx="4532311" cy="3527649"/>
          </a:xfrm>
          <a:prstGeom prst="rect">
            <a:avLst/>
          </a:prstGeom>
        </p:spPr>
      </p:pic>
      <p:sp>
        <p:nvSpPr>
          <p:cNvPr id="2" name="Cím 1">
            <a:extLst>
              <a:ext uri="{FF2B5EF4-FFF2-40B4-BE49-F238E27FC236}">
                <a16:creationId xmlns:a16="http://schemas.microsoft.com/office/drawing/2014/main" xmlns="" id="{087FB2B1-3CF9-68CC-0ACD-B7AEA782852E}"/>
              </a:ext>
            </a:extLst>
          </p:cNvPr>
          <p:cNvSpPr>
            <a:spLocks noGrp="1"/>
          </p:cNvSpPr>
          <p:nvPr>
            <p:ph type="title"/>
          </p:nvPr>
        </p:nvSpPr>
        <p:spPr>
          <a:xfrm>
            <a:off x="0" y="189861"/>
            <a:ext cx="12192000" cy="686439"/>
          </a:xfrm>
          <a:solidFill>
            <a:schemeClr val="tx1">
              <a:lumMod val="50000"/>
              <a:lumOff val="50000"/>
            </a:schemeClr>
          </a:solidFill>
        </p:spPr>
        <p:txBody>
          <a:bodyPr>
            <a:normAutofit/>
          </a:bodyPr>
          <a:lstStyle/>
          <a:p>
            <a:pPr algn="ctr"/>
            <a:r>
              <a:rPr lang="hu-HU" sz="3400" b="1" dirty="0">
                <a:solidFill>
                  <a:schemeClr val="bg1"/>
                </a:solidFill>
                <a:latin typeface="Lora" pitchFamily="2" charset="-18"/>
              </a:rPr>
              <a:t>Tartalom</a:t>
            </a:r>
          </a:p>
        </p:txBody>
      </p:sp>
      <p:sp>
        <p:nvSpPr>
          <p:cNvPr id="4" name="Szövegdoboz 3">
            <a:extLst>
              <a:ext uri="{FF2B5EF4-FFF2-40B4-BE49-F238E27FC236}">
                <a16:creationId xmlns:a16="http://schemas.microsoft.com/office/drawing/2014/main" xmlns="" id="{8E3B6914-74C5-9C5A-FCDF-CE31B43EE84A}"/>
              </a:ext>
            </a:extLst>
          </p:cNvPr>
          <p:cNvSpPr txBox="1"/>
          <p:nvPr/>
        </p:nvSpPr>
        <p:spPr>
          <a:xfrm>
            <a:off x="365234" y="5817046"/>
            <a:ext cx="11461532" cy="830997"/>
          </a:xfrm>
          <a:prstGeom prst="rect">
            <a:avLst/>
          </a:prstGeom>
          <a:noFill/>
        </p:spPr>
        <p:txBody>
          <a:bodyPr wrap="square" rtlCol="0">
            <a:spAutoFit/>
          </a:bodyPr>
          <a:lstStyle/>
          <a:p>
            <a:pPr algn="ctr"/>
            <a:r>
              <a:rPr lang="hu-HU" sz="2400" i="1" dirty="0">
                <a:solidFill>
                  <a:srgbClr val="0070C0"/>
                </a:solidFill>
                <a:latin typeface="Lora" pitchFamily="2" charset="-18"/>
              </a:rPr>
              <a:t>Szándék: a társadalmi költség-haszon</a:t>
            </a:r>
            <a:r>
              <a:rPr lang="hu-HU" sz="2400" b="0" i="1" dirty="0">
                <a:solidFill>
                  <a:srgbClr val="0070C0"/>
                </a:solidFill>
                <a:effectLst/>
                <a:latin typeface="Lora" pitchFamily="2" charset="-18"/>
              </a:rPr>
              <a:t> elemzés módszertana hasznos ismeretekkel szolgálhat az ingatlanértékelések bizonyos területein.</a:t>
            </a:r>
            <a:endParaRPr lang="hu-HU" sz="2400" i="1" dirty="0">
              <a:solidFill>
                <a:srgbClr val="0070C0"/>
              </a:solidFill>
              <a:latin typeface="Lora" pitchFamily="2" charset="-18"/>
            </a:endParaRPr>
          </a:p>
        </p:txBody>
      </p:sp>
      <p:sp>
        <p:nvSpPr>
          <p:cNvPr id="5" name="Szövegdoboz 4">
            <a:extLst>
              <a:ext uri="{FF2B5EF4-FFF2-40B4-BE49-F238E27FC236}">
                <a16:creationId xmlns:a16="http://schemas.microsoft.com/office/drawing/2014/main" xmlns="" id="{B88CC6B1-1E49-0BC2-937A-E0F46B05F08B}"/>
              </a:ext>
            </a:extLst>
          </p:cNvPr>
          <p:cNvSpPr txBox="1"/>
          <p:nvPr/>
        </p:nvSpPr>
        <p:spPr>
          <a:xfrm>
            <a:off x="326747" y="1493745"/>
            <a:ext cx="7841474" cy="3416320"/>
          </a:xfrm>
          <a:prstGeom prst="rect">
            <a:avLst/>
          </a:prstGeom>
          <a:noFill/>
        </p:spPr>
        <p:txBody>
          <a:bodyPr wrap="square" rtlCol="0">
            <a:spAutoFit/>
          </a:bodyPr>
          <a:lstStyle/>
          <a:p>
            <a:pPr marL="514350" indent="-514350">
              <a:buFont typeface="+mj-lt"/>
              <a:buAutoNum type="arabicPeriod"/>
            </a:pPr>
            <a:r>
              <a:rPr lang="hu-HU" sz="2400" dirty="0">
                <a:latin typeface="Lora" pitchFamily="2" charset="-18"/>
              </a:rPr>
              <a:t>Piaci alapú beruházások</a:t>
            </a:r>
          </a:p>
          <a:p>
            <a:pPr marL="514350" indent="-514350">
              <a:buFont typeface="+mj-lt"/>
              <a:buAutoNum type="arabicPeriod"/>
            </a:pPr>
            <a:r>
              <a:rPr lang="hu-HU" sz="2400" dirty="0">
                <a:latin typeface="Lora" pitchFamily="2" charset="-18"/>
              </a:rPr>
              <a:t>Közösségi beruházások</a:t>
            </a:r>
          </a:p>
          <a:p>
            <a:pPr marL="514350" indent="-514350">
              <a:buFont typeface="+mj-lt"/>
              <a:buAutoNum type="arabicPeriod"/>
            </a:pPr>
            <a:r>
              <a:rPr lang="hu-HU" sz="2400" dirty="0">
                <a:latin typeface="Lora" pitchFamily="2" charset="-18"/>
              </a:rPr>
              <a:t>Költség-haszon elemzés</a:t>
            </a:r>
          </a:p>
          <a:p>
            <a:pPr marL="514350" indent="-514350">
              <a:buFont typeface="+mj-lt"/>
              <a:buAutoNum type="arabicPeriod"/>
            </a:pPr>
            <a:r>
              <a:rPr lang="hu-HU" sz="2400" dirty="0">
                <a:latin typeface="Lora" pitchFamily="2" charset="-18"/>
              </a:rPr>
              <a:t>Közgazdasági/társadalmi költség-haszon elemzés</a:t>
            </a:r>
          </a:p>
          <a:p>
            <a:pPr lvl="1"/>
            <a:r>
              <a:rPr lang="hu-HU" sz="2400" dirty="0">
                <a:latin typeface="Lora" pitchFamily="2" charset="-18"/>
              </a:rPr>
              <a:t>4.1	 Társadalmi hasznok mérhetősége</a:t>
            </a:r>
          </a:p>
          <a:p>
            <a:pPr lvl="1"/>
            <a:r>
              <a:rPr lang="hu-HU" sz="2400" dirty="0">
                <a:latin typeface="Lora" pitchFamily="2" charset="-18"/>
              </a:rPr>
              <a:t>4.2  A ’</a:t>
            </a:r>
            <a:r>
              <a:rPr lang="hu-HU" sz="2400" dirty="0" err="1">
                <a:latin typeface="Lora" pitchFamily="2" charset="-18"/>
              </a:rPr>
              <a:t>double-counting</a:t>
            </a:r>
            <a:r>
              <a:rPr lang="hu-HU" sz="2400" dirty="0">
                <a:latin typeface="Lora" pitchFamily="2" charset="-18"/>
              </a:rPr>
              <a:t>’ problematikája</a:t>
            </a:r>
          </a:p>
          <a:p>
            <a:pPr lvl="1"/>
            <a:r>
              <a:rPr lang="hu-HU" sz="2400" dirty="0">
                <a:latin typeface="Lora" pitchFamily="2" charset="-18"/>
              </a:rPr>
              <a:t>4.3  A WTP/WTA alapú értékbecslés kritikája</a:t>
            </a:r>
          </a:p>
          <a:p>
            <a:pPr lvl="1"/>
            <a:r>
              <a:rPr lang="hu-HU" sz="2400" dirty="0">
                <a:latin typeface="Lora" pitchFamily="2" charset="-18"/>
              </a:rPr>
              <a:t>4.4  Fiskális korrekciók a modellben</a:t>
            </a:r>
          </a:p>
          <a:p>
            <a:pPr lvl="1"/>
            <a:r>
              <a:rPr lang="hu-HU" sz="2400" dirty="0">
                <a:latin typeface="Lora" pitchFamily="2" charset="-18"/>
              </a:rPr>
              <a:t>4.5  Az ’</a:t>
            </a:r>
            <a:r>
              <a:rPr lang="hu-HU" sz="2400" dirty="0" err="1">
                <a:latin typeface="Lora" pitchFamily="2" charset="-18"/>
              </a:rPr>
              <a:t>optimism</a:t>
            </a:r>
            <a:r>
              <a:rPr lang="hu-HU" sz="2400" dirty="0">
                <a:latin typeface="Lora" pitchFamily="2" charset="-18"/>
              </a:rPr>
              <a:t> </a:t>
            </a:r>
            <a:r>
              <a:rPr lang="hu-HU" sz="2400" dirty="0" err="1">
                <a:latin typeface="Lora" pitchFamily="2" charset="-18"/>
              </a:rPr>
              <a:t>bias</a:t>
            </a:r>
            <a:r>
              <a:rPr lang="hu-HU" sz="2400" dirty="0">
                <a:latin typeface="Lora" pitchFamily="2" charset="-18"/>
              </a:rPr>
              <a:t>’ jelensége</a:t>
            </a:r>
          </a:p>
        </p:txBody>
      </p:sp>
    </p:spTree>
    <p:extLst>
      <p:ext uri="{BB962C8B-B14F-4D97-AF65-F5344CB8AC3E}">
        <p14:creationId xmlns:p14="http://schemas.microsoft.com/office/powerpoint/2010/main" val="39230026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 számának helye 1"/>
          <p:cNvSpPr>
            <a:spLocks noGrp="1"/>
          </p:cNvSpPr>
          <p:nvPr>
            <p:ph type="sldNum" sz="quarter" idx="12"/>
          </p:nvPr>
        </p:nvSpPr>
        <p:spPr>
          <a:xfrm>
            <a:off x="9375140" y="6491384"/>
            <a:ext cx="2743200" cy="365125"/>
          </a:xfrm>
        </p:spPr>
        <p:txBody>
          <a:bodyPr/>
          <a:lstStyle/>
          <a:p>
            <a:fld id="{061F3979-A3B6-4176-9ADC-382C47C04B68}" type="slidenum">
              <a:rPr lang="en-GB" smtClean="0">
                <a:latin typeface="Lora" pitchFamily="2" charset="-18"/>
              </a:rPr>
              <a:t>20</a:t>
            </a:fld>
            <a:endParaRPr lang="en-GB" dirty="0">
              <a:latin typeface="Lora" pitchFamily="2" charset="-18"/>
            </a:endParaRPr>
          </a:p>
        </p:txBody>
      </p:sp>
      <p:sp>
        <p:nvSpPr>
          <p:cNvPr id="4" name="Cím 1">
            <a:extLst>
              <a:ext uri="{FF2B5EF4-FFF2-40B4-BE49-F238E27FC236}">
                <a16:creationId xmlns:a16="http://schemas.microsoft.com/office/drawing/2014/main" xmlns="" id="{A1192D37-86C2-8AB6-5B27-7C5B8D1189C0}"/>
              </a:ext>
            </a:extLst>
          </p:cNvPr>
          <p:cNvSpPr txBox="1">
            <a:spLocks/>
          </p:cNvSpPr>
          <p:nvPr/>
        </p:nvSpPr>
        <p:spPr>
          <a:xfrm>
            <a:off x="0" y="154225"/>
            <a:ext cx="12192000" cy="539116"/>
          </a:xfrm>
          <a:prstGeom prst="rect">
            <a:avLst/>
          </a:prstGeom>
          <a:solidFill>
            <a:schemeClr val="tx1">
              <a:lumMod val="50000"/>
              <a:lumOff val="5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sz="3000" b="1" dirty="0">
                <a:solidFill>
                  <a:schemeClr val="bg1"/>
                </a:solidFill>
                <a:latin typeface="Lora" pitchFamily="2" charset="-18"/>
              </a:rPr>
              <a:t>4.3 A WTP/WTA alapú értékbecslés kritikája</a:t>
            </a:r>
          </a:p>
        </p:txBody>
      </p:sp>
      <p:sp>
        <p:nvSpPr>
          <p:cNvPr id="3" name="Szövegdoboz 2">
            <a:extLst>
              <a:ext uri="{FF2B5EF4-FFF2-40B4-BE49-F238E27FC236}">
                <a16:creationId xmlns:a16="http://schemas.microsoft.com/office/drawing/2014/main" xmlns="" id="{5CB5B49E-FA8B-7943-9E79-F2FA73D2661C}"/>
              </a:ext>
            </a:extLst>
          </p:cNvPr>
          <p:cNvSpPr txBox="1"/>
          <p:nvPr/>
        </p:nvSpPr>
        <p:spPr>
          <a:xfrm>
            <a:off x="360065" y="924482"/>
            <a:ext cx="11532158" cy="1631216"/>
          </a:xfrm>
          <a:prstGeom prst="rect">
            <a:avLst/>
          </a:prstGeom>
          <a:noFill/>
        </p:spPr>
        <p:txBody>
          <a:bodyPr wrap="square" rtlCol="0">
            <a:spAutoFit/>
          </a:bodyPr>
          <a:lstStyle/>
          <a:p>
            <a:r>
              <a:rPr lang="hu-HU" sz="2000" b="1" dirty="0" err="1">
                <a:solidFill>
                  <a:srgbClr val="0070C0"/>
                </a:solidFill>
                <a:latin typeface="Lora" pitchFamily="2" charset="-18"/>
              </a:rPr>
              <a:t>Scitovsky</a:t>
            </a:r>
            <a:r>
              <a:rPr lang="hu-HU" sz="2000" b="1" dirty="0">
                <a:solidFill>
                  <a:srgbClr val="0070C0"/>
                </a:solidFill>
                <a:latin typeface="Lora" pitchFamily="2" charset="-18"/>
              </a:rPr>
              <a:t>-paradoxon – Példa</a:t>
            </a:r>
            <a:r>
              <a:rPr lang="hu-HU" sz="2000" dirty="0">
                <a:latin typeface="Lora" pitchFamily="2" charset="-18"/>
              </a:rPr>
              <a:t>: Tekintsünk egy n=1000 fő által lakott területen áthaladó vasútvonalat, ahol a vonat áthaladási sebességétől függően különböző mértékű </a:t>
            </a:r>
            <a:r>
              <a:rPr lang="hu-HU" sz="2000" dirty="0" err="1">
                <a:latin typeface="Lora" pitchFamily="2" charset="-18"/>
              </a:rPr>
              <a:t>externáliákat</a:t>
            </a:r>
            <a:r>
              <a:rPr lang="hu-HU" sz="2000" dirty="0">
                <a:latin typeface="Lora" pitchFamily="2" charset="-18"/>
              </a:rPr>
              <a:t> szenvednek el a lakosok. Ha lassabban megy a vonat, kevesebb a baleset és a zajterhelés. Értékítéletük: WTP=100pénzegység/fő, WTA=400 pénzegység/fő. Az üzemeltető társaságnak ugyanakkor többletköltséget jelent, ha lassabban mennek a vonatok.</a:t>
            </a:r>
          </a:p>
        </p:txBody>
      </p:sp>
      <p:pic>
        <p:nvPicPr>
          <p:cNvPr id="5" name="Kép 4">
            <a:extLst>
              <a:ext uri="{FF2B5EF4-FFF2-40B4-BE49-F238E27FC236}">
                <a16:creationId xmlns:a16="http://schemas.microsoft.com/office/drawing/2014/main" xmlns="" id="{7FA25D6F-4442-5954-8E75-9787EE0F61CC}"/>
              </a:ext>
            </a:extLst>
          </p:cNvPr>
          <p:cNvPicPr>
            <a:picLocks noChangeAspect="1"/>
          </p:cNvPicPr>
          <p:nvPr/>
        </p:nvPicPr>
        <p:blipFill rotWithShape="1">
          <a:blip r:embed="rId3"/>
          <a:srcRect r="55756" b="10316"/>
          <a:stretch/>
        </p:blipFill>
        <p:spPr>
          <a:xfrm>
            <a:off x="3980822" y="2776754"/>
            <a:ext cx="8099137" cy="3759608"/>
          </a:xfrm>
          <a:prstGeom prst="rect">
            <a:avLst/>
          </a:prstGeom>
        </p:spPr>
      </p:pic>
      <p:sp>
        <p:nvSpPr>
          <p:cNvPr id="7" name="Szövegdoboz 6">
            <a:extLst>
              <a:ext uri="{FF2B5EF4-FFF2-40B4-BE49-F238E27FC236}">
                <a16:creationId xmlns:a16="http://schemas.microsoft.com/office/drawing/2014/main" xmlns="" id="{E9DBF825-E502-F6E4-9A40-D05EA2EA468A}"/>
              </a:ext>
            </a:extLst>
          </p:cNvPr>
          <p:cNvSpPr txBox="1"/>
          <p:nvPr/>
        </p:nvSpPr>
        <p:spPr>
          <a:xfrm>
            <a:off x="380161" y="2609844"/>
            <a:ext cx="3367873" cy="4093428"/>
          </a:xfrm>
          <a:prstGeom prst="rect">
            <a:avLst/>
          </a:prstGeom>
          <a:noFill/>
        </p:spPr>
        <p:txBody>
          <a:bodyPr wrap="square">
            <a:spAutoFit/>
          </a:bodyPr>
          <a:lstStyle/>
          <a:p>
            <a:r>
              <a:rPr lang="hu-HU" sz="2000" dirty="0">
                <a:latin typeface="Lora" pitchFamily="2" charset="-18"/>
              </a:rPr>
              <a:t>A számítás alapján látható, hogy függően a jogok deklarálásától, a vasút többletköltségétől és a társadalmi értékítélettől, a vonat gyors, illetve lassú közlekedéséről is belátható, hogy </a:t>
            </a:r>
            <a:r>
              <a:rPr lang="hu-HU" sz="2000" dirty="0" err="1">
                <a:latin typeface="Lora" pitchFamily="2" charset="-18"/>
              </a:rPr>
              <a:t>Pareto</a:t>
            </a:r>
            <a:r>
              <a:rPr lang="hu-HU" sz="2000" dirty="0">
                <a:latin typeface="Lora" pitchFamily="2" charset="-18"/>
              </a:rPr>
              <a:t>-optimális társadalmi szinten. </a:t>
            </a:r>
          </a:p>
          <a:p>
            <a:r>
              <a:rPr lang="hu-HU" sz="2000" b="1" dirty="0">
                <a:solidFill>
                  <a:srgbClr val="0070C0"/>
                </a:solidFill>
                <a:latin typeface="Lora" pitchFamily="2" charset="-18"/>
              </a:rPr>
              <a:t>Ez problémát jelent a pontos társadalmi érték meghatározásában.</a:t>
            </a:r>
          </a:p>
        </p:txBody>
      </p:sp>
    </p:spTree>
    <p:extLst>
      <p:ext uri="{BB962C8B-B14F-4D97-AF65-F5344CB8AC3E}">
        <p14:creationId xmlns:p14="http://schemas.microsoft.com/office/powerpoint/2010/main" val="8088277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 számának helye 1"/>
          <p:cNvSpPr>
            <a:spLocks noGrp="1"/>
          </p:cNvSpPr>
          <p:nvPr>
            <p:ph type="sldNum" sz="quarter" idx="12"/>
          </p:nvPr>
        </p:nvSpPr>
        <p:spPr>
          <a:xfrm>
            <a:off x="9375140" y="6491384"/>
            <a:ext cx="2743200" cy="365125"/>
          </a:xfrm>
        </p:spPr>
        <p:txBody>
          <a:bodyPr/>
          <a:lstStyle/>
          <a:p>
            <a:fld id="{061F3979-A3B6-4176-9ADC-382C47C04B68}" type="slidenum">
              <a:rPr lang="en-GB" smtClean="0">
                <a:latin typeface="Lora" pitchFamily="2" charset="-18"/>
              </a:rPr>
              <a:t>21</a:t>
            </a:fld>
            <a:endParaRPr lang="en-GB" dirty="0">
              <a:latin typeface="Lora" pitchFamily="2" charset="-18"/>
            </a:endParaRPr>
          </a:p>
        </p:txBody>
      </p:sp>
      <p:sp>
        <p:nvSpPr>
          <p:cNvPr id="4" name="Cím 1">
            <a:extLst>
              <a:ext uri="{FF2B5EF4-FFF2-40B4-BE49-F238E27FC236}">
                <a16:creationId xmlns:a16="http://schemas.microsoft.com/office/drawing/2014/main" xmlns="" id="{A1192D37-86C2-8AB6-5B27-7C5B8D1189C0}"/>
              </a:ext>
            </a:extLst>
          </p:cNvPr>
          <p:cNvSpPr txBox="1">
            <a:spLocks/>
          </p:cNvSpPr>
          <p:nvPr/>
        </p:nvSpPr>
        <p:spPr>
          <a:xfrm>
            <a:off x="0" y="154225"/>
            <a:ext cx="12192000" cy="539116"/>
          </a:xfrm>
          <a:prstGeom prst="rect">
            <a:avLst/>
          </a:prstGeom>
          <a:solidFill>
            <a:schemeClr val="tx1">
              <a:lumMod val="50000"/>
              <a:lumOff val="5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sz="3000" b="1" dirty="0">
                <a:solidFill>
                  <a:schemeClr val="bg1"/>
                </a:solidFill>
                <a:latin typeface="Lora" pitchFamily="2" charset="-18"/>
              </a:rPr>
              <a:t>4.4  Fiskális korrekciók a modellben</a:t>
            </a:r>
          </a:p>
        </p:txBody>
      </p:sp>
      <p:sp>
        <p:nvSpPr>
          <p:cNvPr id="14" name="Nyíl: jobbra mutató 13">
            <a:extLst>
              <a:ext uri="{FF2B5EF4-FFF2-40B4-BE49-F238E27FC236}">
                <a16:creationId xmlns:a16="http://schemas.microsoft.com/office/drawing/2014/main" xmlns="" id="{FE1FF008-FC8B-816D-2F42-F6907BFC72B3}"/>
              </a:ext>
            </a:extLst>
          </p:cNvPr>
          <p:cNvSpPr/>
          <p:nvPr/>
        </p:nvSpPr>
        <p:spPr>
          <a:xfrm>
            <a:off x="8757162" y="1633362"/>
            <a:ext cx="808255" cy="411571"/>
          </a:xfrm>
          <a:prstGeom prst="rightArrow">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6" name="Nyíl: jobbra mutató 15">
            <a:extLst>
              <a:ext uri="{FF2B5EF4-FFF2-40B4-BE49-F238E27FC236}">
                <a16:creationId xmlns:a16="http://schemas.microsoft.com/office/drawing/2014/main" xmlns="" id="{D71912C3-D303-3070-1B9F-5C756439A6AB}"/>
              </a:ext>
            </a:extLst>
          </p:cNvPr>
          <p:cNvSpPr/>
          <p:nvPr/>
        </p:nvSpPr>
        <p:spPr>
          <a:xfrm>
            <a:off x="8757163" y="3023980"/>
            <a:ext cx="808255" cy="411571"/>
          </a:xfrm>
          <a:prstGeom prst="rightArrow">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7" name="Szövegdoboz 16">
            <a:extLst>
              <a:ext uri="{FF2B5EF4-FFF2-40B4-BE49-F238E27FC236}">
                <a16:creationId xmlns:a16="http://schemas.microsoft.com/office/drawing/2014/main" xmlns="" id="{B0324749-BCF2-0FE8-039A-983BBE1A4170}"/>
              </a:ext>
            </a:extLst>
          </p:cNvPr>
          <p:cNvSpPr txBox="1"/>
          <p:nvPr/>
        </p:nvSpPr>
        <p:spPr>
          <a:xfrm>
            <a:off x="368176" y="1050561"/>
            <a:ext cx="5049042" cy="1754326"/>
          </a:xfrm>
          <a:prstGeom prst="rect">
            <a:avLst/>
          </a:prstGeom>
          <a:noFill/>
        </p:spPr>
        <p:txBody>
          <a:bodyPr wrap="square" rtlCol="0">
            <a:spAutoFit/>
          </a:bodyPr>
          <a:lstStyle/>
          <a:p>
            <a:pPr marL="285750" indent="-285750">
              <a:buFont typeface="Arial" panose="020B0604020202020204" pitchFamily="34" charset="0"/>
              <a:buChar char="•"/>
            </a:pPr>
            <a:r>
              <a:rPr lang="hu-HU" dirty="0">
                <a:latin typeface="Lora" pitchFamily="2" charset="-18"/>
              </a:rPr>
              <a:t>Pénzügyi költségek/bevételek konverziója társadalmi költséggé/haszonná.</a:t>
            </a:r>
          </a:p>
          <a:p>
            <a:pPr marL="285750" indent="-285750">
              <a:buFont typeface="Arial" panose="020B0604020202020204" pitchFamily="34" charset="0"/>
              <a:buChar char="•"/>
            </a:pPr>
            <a:endParaRPr lang="hu-HU" dirty="0">
              <a:latin typeface="Lora" pitchFamily="2" charset="-18"/>
            </a:endParaRPr>
          </a:p>
          <a:p>
            <a:pPr marL="285750" indent="-285750">
              <a:buFont typeface="Arial" panose="020B0604020202020204" pitchFamily="34" charset="0"/>
              <a:buChar char="•"/>
            </a:pPr>
            <a:r>
              <a:rPr lang="hu-HU" dirty="0">
                <a:latin typeface="Lora" pitchFamily="2" charset="-18"/>
              </a:rPr>
              <a:t>Célja: csak a társadalom szempontjából költségnek és haszonnak tekinthető tételek figyelembevétele.</a:t>
            </a:r>
          </a:p>
        </p:txBody>
      </p:sp>
      <p:sp>
        <p:nvSpPr>
          <p:cNvPr id="19" name="Szövegdoboz 18">
            <a:extLst>
              <a:ext uri="{FF2B5EF4-FFF2-40B4-BE49-F238E27FC236}">
                <a16:creationId xmlns:a16="http://schemas.microsoft.com/office/drawing/2014/main" xmlns="" id="{B7136C70-CD8F-102D-9FB2-50BA119EE3BA}"/>
              </a:ext>
            </a:extLst>
          </p:cNvPr>
          <p:cNvSpPr txBox="1"/>
          <p:nvPr/>
        </p:nvSpPr>
        <p:spPr>
          <a:xfrm>
            <a:off x="368176" y="3407439"/>
            <a:ext cx="5397392" cy="923330"/>
          </a:xfrm>
          <a:prstGeom prst="rect">
            <a:avLst/>
          </a:prstGeom>
          <a:noFill/>
        </p:spPr>
        <p:txBody>
          <a:bodyPr wrap="square">
            <a:spAutoFit/>
          </a:bodyPr>
          <a:lstStyle/>
          <a:p>
            <a:pPr marL="285750" indent="-285750">
              <a:buFont typeface="Arial" panose="020B0604020202020204" pitchFamily="34" charset="0"/>
              <a:buChar char="•"/>
            </a:pPr>
            <a:r>
              <a:rPr lang="hu-HU" dirty="0">
                <a:latin typeface="Lora" pitchFamily="2" charset="-18"/>
              </a:rPr>
              <a:t>Hazai útmutató: „A közgazdasági elemzés nem tartalmazhat közvetett adókat.”</a:t>
            </a:r>
            <a:br>
              <a:rPr lang="hu-HU" dirty="0">
                <a:latin typeface="Lora" pitchFamily="2" charset="-18"/>
              </a:rPr>
            </a:br>
            <a:r>
              <a:rPr lang="hu-HU" dirty="0">
                <a:latin typeface="Times New Roman" panose="02020603050405020304" pitchFamily="18" charset="0"/>
                <a:cs typeface="Times New Roman" panose="02020603050405020304" pitchFamily="18" charset="0"/>
              </a:rPr>
              <a:t>→ levonandó tétel: ÁFA tartalom</a:t>
            </a:r>
            <a:endParaRPr lang="hu-HU" dirty="0">
              <a:latin typeface="Lora" pitchFamily="2" charset="-18"/>
            </a:endParaRPr>
          </a:p>
        </p:txBody>
      </p:sp>
      <p:sp>
        <p:nvSpPr>
          <p:cNvPr id="22" name="Szövegdoboz 21">
            <a:extLst>
              <a:ext uri="{FF2B5EF4-FFF2-40B4-BE49-F238E27FC236}">
                <a16:creationId xmlns:a16="http://schemas.microsoft.com/office/drawing/2014/main" xmlns="" id="{DDFFC026-FE4F-D143-3D5E-AA1817CDED76}"/>
              </a:ext>
            </a:extLst>
          </p:cNvPr>
          <p:cNvSpPr txBox="1"/>
          <p:nvPr/>
        </p:nvSpPr>
        <p:spPr>
          <a:xfrm>
            <a:off x="368176" y="4500699"/>
            <a:ext cx="7658224" cy="2031325"/>
          </a:xfrm>
          <a:prstGeom prst="rect">
            <a:avLst/>
          </a:prstGeom>
          <a:noFill/>
        </p:spPr>
        <p:txBody>
          <a:bodyPr wrap="square">
            <a:spAutoFit/>
          </a:bodyPr>
          <a:lstStyle/>
          <a:p>
            <a:pPr marL="285750" indent="-285750">
              <a:buFont typeface="Arial" panose="020B0604020202020204" pitchFamily="34" charset="0"/>
              <a:buChar char="•"/>
            </a:pPr>
            <a:r>
              <a:rPr lang="hu-HU" dirty="0">
                <a:latin typeface="Lora" pitchFamily="2" charset="-18"/>
              </a:rPr>
              <a:t>EU Útmutató, Evans (2006): adott pénzügyi tétel a társadalom szempontjából elsüllyedt költségnek tekinthető-e?</a:t>
            </a:r>
            <a:br>
              <a:rPr lang="hu-HU" dirty="0">
                <a:latin typeface="Lora" pitchFamily="2" charset="-18"/>
              </a:rPr>
            </a:br>
            <a:r>
              <a:rPr lang="hu-HU" dirty="0">
                <a:latin typeface="Times New Roman" panose="02020603050405020304" pitchFamily="18" charset="0"/>
                <a:cs typeface="Times New Roman" panose="02020603050405020304" pitchFamily="18" charset="0"/>
              </a:rPr>
              <a:t>→ levonandó tételek: ÁFA tartalom, továbbá a személyi jellegű ráfordítások társadalmi költségnek nem minősülő része (pl. SZJA nem társadalmi költség).</a:t>
            </a:r>
            <a:br>
              <a:rPr lang="hu-HU" dirty="0">
                <a:latin typeface="Times New Roman" panose="02020603050405020304" pitchFamily="18" charset="0"/>
                <a:cs typeface="Times New Roman" panose="02020603050405020304" pitchFamily="18" charset="0"/>
              </a:rPr>
            </a:br>
            <a:r>
              <a:rPr lang="hu-HU" dirty="0">
                <a:latin typeface="Times New Roman" panose="02020603050405020304" pitchFamily="18" charset="0"/>
                <a:cs typeface="Times New Roman" panose="02020603050405020304" pitchFamily="18" charset="0"/>
              </a:rPr>
              <a:t>→ nem levonandó tétel pl.: TB-járulék, mivel ez a munkavállaló egyén determinált célú, időben késleltetett fogyasztási keresletének tekinthető. </a:t>
            </a:r>
            <a:br>
              <a:rPr lang="hu-HU" dirty="0">
                <a:latin typeface="Times New Roman" panose="02020603050405020304" pitchFamily="18" charset="0"/>
                <a:cs typeface="Times New Roman" panose="02020603050405020304" pitchFamily="18" charset="0"/>
              </a:rPr>
            </a:br>
            <a:r>
              <a:rPr lang="hu-HU" dirty="0">
                <a:latin typeface="Times New Roman" panose="02020603050405020304" pitchFamily="18" charset="0"/>
                <a:cs typeface="Times New Roman" panose="02020603050405020304" pitchFamily="18" charset="0"/>
              </a:rPr>
              <a:t>Tehát társadalmi költségnek minősül.</a:t>
            </a:r>
            <a:endParaRPr lang="hu-HU" dirty="0">
              <a:latin typeface="Lora" pitchFamily="2" charset="-18"/>
            </a:endParaRPr>
          </a:p>
        </p:txBody>
      </p:sp>
      <p:sp>
        <p:nvSpPr>
          <p:cNvPr id="24" name="Szövegdoboz 23">
            <a:extLst>
              <a:ext uri="{FF2B5EF4-FFF2-40B4-BE49-F238E27FC236}">
                <a16:creationId xmlns:a16="http://schemas.microsoft.com/office/drawing/2014/main" xmlns="" id="{AD7F50ED-1CE8-9403-9192-3299047491A4}"/>
              </a:ext>
            </a:extLst>
          </p:cNvPr>
          <p:cNvSpPr txBox="1"/>
          <p:nvPr/>
        </p:nvSpPr>
        <p:spPr>
          <a:xfrm>
            <a:off x="8857104" y="4756711"/>
            <a:ext cx="2743200" cy="1200329"/>
          </a:xfrm>
          <a:prstGeom prst="rect">
            <a:avLst/>
          </a:prstGeom>
          <a:noFill/>
        </p:spPr>
        <p:txBody>
          <a:bodyPr wrap="square">
            <a:spAutoFit/>
          </a:bodyPr>
          <a:lstStyle/>
          <a:p>
            <a:pPr algn="ctr"/>
            <a:r>
              <a:rPr lang="hu-HU" sz="1800" b="1" dirty="0">
                <a:solidFill>
                  <a:srgbClr val="0070C0"/>
                </a:solidFill>
                <a:latin typeface="Lora" pitchFamily="2" charset="-18"/>
              </a:rPr>
              <a:t>Ez a kérdés is kihívást jelent a pontos társadalmi érték meghatározásában.</a:t>
            </a:r>
          </a:p>
        </p:txBody>
      </p:sp>
      <p:pic>
        <p:nvPicPr>
          <p:cNvPr id="26" name="Kép 25">
            <a:extLst>
              <a:ext uri="{FF2B5EF4-FFF2-40B4-BE49-F238E27FC236}">
                <a16:creationId xmlns:a16="http://schemas.microsoft.com/office/drawing/2014/main" xmlns="" id="{35960E14-BA3C-659B-9D97-7C4B820B4BDB}"/>
              </a:ext>
            </a:extLst>
          </p:cNvPr>
          <p:cNvPicPr>
            <a:picLocks noChangeAspect="1"/>
          </p:cNvPicPr>
          <p:nvPr/>
        </p:nvPicPr>
        <p:blipFill>
          <a:blip r:embed="rId3"/>
          <a:stretch>
            <a:fillRect/>
          </a:stretch>
        </p:blipFill>
        <p:spPr>
          <a:xfrm>
            <a:off x="6783178" y="1114972"/>
            <a:ext cx="1756355" cy="2694559"/>
          </a:xfrm>
          <a:prstGeom prst="rect">
            <a:avLst/>
          </a:prstGeom>
        </p:spPr>
      </p:pic>
      <p:pic>
        <p:nvPicPr>
          <p:cNvPr id="28" name="Kép 27">
            <a:extLst>
              <a:ext uri="{FF2B5EF4-FFF2-40B4-BE49-F238E27FC236}">
                <a16:creationId xmlns:a16="http://schemas.microsoft.com/office/drawing/2014/main" xmlns="" id="{C5CDC651-A7CD-B29A-C299-9E85CEC80B2E}"/>
              </a:ext>
            </a:extLst>
          </p:cNvPr>
          <p:cNvPicPr>
            <a:picLocks noChangeAspect="1"/>
          </p:cNvPicPr>
          <p:nvPr/>
        </p:nvPicPr>
        <p:blipFill>
          <a:blip r:embed="rId4"/>
          <a:stretch>
            <a:fillRect/>
          </a:stretch>
        </p:blipFill>
        <p:spPr>
          <a:xfrm>
            <a:off x="9819265" y="1114972"/>
            <a:ext cx="1892973" cy="2662692"/>
          </a:xfrm>
          <a:prstGeom prst="rect">
            <a:avLst/>
          </a:prstGeom>
        </p:spPr>
      </p:pic>
    </p:spTree>
    <p:extLst>
      <p:ext uri="{BB962C8B-B14F-4D97-AF65-F5344CB8AC3E}">
        <p14:creationId xmlns:p14="http://schemas.microsoft.com/office/powerpoint/2010/main" val="35757316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 számának helye 1"/>
          <p:cNvSpPr>
            <a:spLocks noGrp="1"/>
          </p:cNvSpPr>
          <p:nvPr>
            <p:ph type="sldNum" sz="quarter" idx="12"/>
          </p:nvPr>
        </p:nvSpPr>
        <p:spPr>
          <a:xfrm>
            <a:off x="9375140" y="6491384"/>
            <a:ext cx="2743200" cy="365125"/>
          </a:xfrm>
        </p:spPr>
        <p:txBody>
          <a:bodyPr/>
          <a:lstStyle/>
          <a:p>
            <a:fld id="{061F3979-A3B6-4176-9ADC-382C47C04B68}" type="slidenum">
              <a:rPr lang="en-GB" smtClean="0">
                <a:latin typeface="Lora" pitchFamily="2" charset="-18"/>
              </a:rPr>
              <a:t>22</a:t>
            </a:fld>
            <a:endParaRPr lang="en-GB" dirty="0">
              <a:latin typeface="Lora" pitchFamily="2" charset="-18"/>
            </a:endParaRPr>
          </a:p>
        </p:txBody>
      </p:sp>
      <p:sp>
        <p:nvSpPr>
          <p:cNvPr id="4" name="Cím 1">
            <a:extLst>
              <a:ext uri="{FF2B5EF4-FFF2-40B4-BE49-F238E27FC236}">
                <a16:creationId xmlns:a16="http://schemas.microsoft.com/office/drawing/2014/main" xmlns="" id="{A1192D37-86C2-8AB6-5B27-7C5B8D1189C0}"/>
              </a:ext>
            </a:extLst>
          </p:cNvPr>
          <p:cNvSpPr txBox="1">
            <a:spLocks/>
          </p:cNvSpPr>
          <p:nvPr/>
        </p:nvSpPr>
        <p:spPr>
          <a:xfrm>
            <a:off x="0" y="154225"/>
            <a:ext cx="12192000" cy="539116"/>
          </a:xfrm>
          <a:prstGeom prst="rect">
            <a:avLst/>
          </a:prstGeom>
          <a:solidFill>
            <a:schemeClr val="tx1">
              <a:lumMod val="50000"/>
              <a:lumOff val="5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sz="3000" b="1" dirty="0">
                <a:solidFill>
                  <a:schemeClr val="bg1"/>
                </a:solidFill>
                <a:latin typeface="Lora" pitchFamily="2" charset="-18"/>
              </a:rPr>
              <a:t>4.5 Az ‚</a:t>
            </a:r>
            <a:r>
              <a:rPr lang="hu-HU" sz="3000" b="1" dirty="0" err="1">
                <a:solidFill>
                  <a:schemeClr val="bg1"/>
                </a:solidFill>
                <a:latin typeface="Lora" pitchFamily="2" charset="-18"/>
              </a:rPr>
              <a:t>optimism</a:t>
            </a:r>
            <a:r>
              <a:rPr lang="hu-HU" sz="3000" b="1" dirty="0">
                <a:solidFill>
                  <a:schemeClr val="bg1"/>
                </a:solidFill>
                <a:latin typeface="Lora" pitchFamily="2" charset="-18"/>
              </a:rPr>
              <a:t> </a:t>
            </a:r>
            <a:r>
              <a:rPr lang="hu-HU" sz="3000" b="1" dirty="0" err="1">
                <a:solidFill>
                  <a:schemeClr val="bg1"/>
                </a:solidFill>
                <a:latin typeface="Lora" pitchFamily="2" charset="-18"/>
              </a:rPr>
              <a:t>bias</a:t>
            </a:r>
            <a:r>
              <a:rPr lang="hu-HU" sz="3000" b="1" dirty="0">
                <a:solidFill>
                  <a:schemeClr val="bg1"/>
                </a:solidFill>
                <a:latin typeface="Lora" pitchFamily="2" charset="-18"/>
              </a:rPr>
              <a:t>’ jelensége </a:t>
            </a:r>
          </a:p>
        </p:txBody>
      </p:sp>
      <p:sp>
        <p:nvSpPr>
          <p:cNvPr id="5" name="Szövegdoboz 4">
            <a:extLst>
              <a:ext uri="{FF2B5EF4-FFF2-40B4-BE49-F238E27FC236}">
                <a16:creationId xmlns:a16="http://schemas.microsoft.com/office/drawing/2014/main" xmlns="" id="{DC6F2D8C-9A1D-0263-1094-40A5CDA6D76A}"/>
              </a:ext>
            </a:extLst>
          </p:cNvPr>
          <p:cNvSpPr txBox="1"/>
          <p:nvPr/>
        </p:nvSpPr>
        <p:spPr>
          <a:xfrm>
            <a:off x="182880" y="907385"/>
            <a:ext cx="5913120" cy="1969770"/>
          </a:xfrm>
          <a:prstGeom prst="rect">
            <a:avLst/>
          </a:prstGeom>
          <a:noFill/>
        </p:spPr>
        <p:txBody>
          <a:bodyPr wrap="square" rtlCol="0">
            <a:spAutoFit/>
          </a:bodyPr>
          <a:lstStyle/>
          <a:p>
            <a:pPr marL="285750" indent="-285750">
              <a:buFont typeface="Arial" panose="020B0604020202020204" pitchFamily="34" charset="0"/>
              <a:buChar char="•"/>
            </a:pPr>
            <a:r>
              <a:rPr lang="hu-HU" dirty="0">
                <a:latin typeface="Lora" pitchFamily="2" charset="-18"/>
              </a:rPr>
              <a:t>A CBA modellbe </a:t>
            </a:r>
            <a:r>
              <a:rPr lang="hu-HU" dirty="0">
                <a:solidFill>
                  <a:srgbClr val="0070C0"/>
                </a:solidFill>
                <a:latin typeface="Lora" pitchFamily="2" charset="-18"/>
              </a:rPr>
              <a:t>szakértői értékeléssel bekerülő változókat is jelentős bizonytalanság övezi.</a:t>
            </a:r>
            <a:endParaRPr lang="hu-HU" sz="1400" dirty="0">
              <a:solidFill>
                <a:srgbClr val="0070C0"/>
              </a:solidFill>
              <a:latin typeface="Lora" pitchFamily="2" charset="-18"/>
            </a:endParaRPr>
          </a:p>
          <a:p>
            <a:pPr marL="285750" indent="-285750">
              <a:buFont typeface="Arial" panose="020B0604020202020204" pitchFamily="34" charset="0"/>
              <a:buChar char="•"/>
            </a:pPr>
            <a:r>
              <a:rPr lang="hu-HU" dirty="0">
                <a:latin typeface="Lora" pitchFamily="2" charset="-18"/>
              </a:rPr>
              <a:t>A várható </a:t>
            </a:r>
            <a:r>
              <a:rPr lang="hu-HU" dirty="0">
                <a:solidFill>
                  <a:srgbClr val="0070C0"/>
                </a:solidFill>
                <a:latin typeface="Lora" pitchFamily="2" charset="-18"/>
              </a:rPr>
              <a:t>költségek alul-</a:t>
            </a:r>
            <a:r>
              <a:rPr lang="hu-HU" dirty="0">
                <a:latin typeface="Lora" pitchFamily="2" charset="-18"/>
              </a:rPr>
              <a:t>, illetve a </a:t>
            </a:r>
            <a:r>
              <a:rPr lang="hu-HU" dirty="0">
                <a:solidFill>
                  <a:srgbClr val="0070C0"/>
                </a:solidFill>
                <a:latin typeface="Lora" pitchFamily="2" charset="-18"/>
              </a:rPr>
              <a:t>várható kereslet </a:t>
            </a:r>
            <a:r>
              <a:rPr lang="hu-HU" dirty="0">
                <a:latin typeface="Lora" pitchFamily="2" charset="-18"/>
              </a:rPr>
              <a:t>(</a:t>
            </a:r>
            <a:r>
              <a:rPr lang="hu-HU" dirty="0">
                <a:latin typeface="Times New Roman" panose="02020603050405020304" pitchFamily="18" charset="0"/>
                <a:cs typeface="Times New Roman" panose="02020603050405020304" pitchFamily="18" charset="0"/>
              </a:rPr>
              <a:t>→</a:t>
            </a:r>
            <a:r>
              <a:rPr lang="hu-HU" dirty="0">
                <a:latin typeface="Lora" pitchFamily="2" charset="-18"/>
              </a:rPr>
              <a:t>pénzügyi bevételek és társadalmi haszon) </a:t>
            </a:r>
            <a:r>
              <a:rPr lang="hu-HU" dirty="0">
                <a:solidFill>
                  <a:srgbClr val="0070C0"/>
                </a:solidFill>
                <a:latin typeface="Lora" pitchFamily="2" charset="-18"/>
              </a:rPr>
              <a:t>felülbecslése</a:t>
            </a:r>
            <a:r>
              <a:rPr lang="hu-HU" dirty="0">
                <a:latin typeface="Lora" pitchFamily="2" charset="-18"/>
              </a:rPr>
              <a:t> figyelhető meg a gyakorlatban. </a:t>
            </a:r>
            <a:br>
              <a:rPr lang="hu-HU" dirty="0">
                <a:latin typeface="Lora" pitchFamily="2" charset="-18"/>
              </a:rPr>
            </a:br>
            <a:r>
              <a:rPr lang="hu-HU" sz="1400" i="1" dirty="0">
                <a:latin typeface="Lora" pitchFamily="2" charset="-18"/>
              </a:rPr>
              <a:t>(</a:t>
            </a:r>
            <a:r>
              <a:rPr lang="hu-HU" sz="1400" i="1" dirty="0" err="1">
                <a:latin typeface="Lora" pitchFamily="2" charset="-18"/>
              </a:rPr>
              <a:t>Flyvbjerg</a:t>
            </a:r>
            <a:r>
              <a:rPr lang="hu-HU" sz="1400" i="1" dirty="0">
                <a:latin typeface="Lora" pitchFamily="2" charset="-18"/>
              </a:rPr>
              <a:t> </a:t>
            </a:r>
            <a:r>
              <a:rPr lang="hu-HU" sz="1400" i="1" dirty="0" err="1">
                <a:latin typeface="Lora" pitchFamily="2" charset="-18"/>
              </a:rPr>
              <a:t>et</a:t>
            </a:r>
            <a:r>
              <a:rPr lang="hu-HU" sz="1400" i="1" dirty="0">
                <a:latin typeface="Lora" pitchFamily="2" charset="-18"/>
              </a:rPr>
              <a:t> </a:t>
            </a:r>
            <a:r>
              <a:rPr lang="hu-HU" sz="1400" i="1" dirty="0" err="1">
                <a:latin typeface="Lora" pitchFamily="2" charset="-18"/>
              </a:rPr>
              <a:t>al</a:t>
            </a:r>
            <a:r>
              <a:rPr lang="hu-HU" sz="1400" i="1" dirty="0">
                <a:latin typeface="Lora" pitchFamily="2" charset="-18"/>
              </a:rPr>
              <a:t>., 2002, 2004, 2005; </a:t>
            </a:r>
            <a:r>
              <a:rPr lang="hu-HU" sz="1400" i="1" dirty="0" err="1">
                <a:latin typeface="Lora" pitchFamily="2" charset="-18"/>
              </a:rPr>
              <a:t>Barclay</a:t>
            </a:r>
            <a:r>
              <a:rPr lang="hu-HU" sz="1400" i="1" dirty="0">
                <a:latin typeface="Lora" pitchFamily="2" charset="-18"/>
              </a:rPr>
              <a:t>, 2009; </a:t>
            </a:r>
            <a:br>
              <a:rPr lang="hu-HU" sz="1400" i="1" dirty="0">
                <a:latin typeface="Lora" pitchFamily="2" charset="-18"/>
              </a:rPr>
            </a:br>
            <a:r>
              <a:rPr lang="hu-HU" sz="1400" i="1" dirty="0" err="1">
                <a:latin typeface="Lora" pitchFamily="2" charset="-18"/>
              </a:rPr>
              <a:t>Eliasson</a:t>
            </a:r>
            <a:r>
              <a:rPr lang="hu-HU" sz="1400" i="1" dirty="0">
                <a:latin typeface="Lora" pitchFamily="2" charset="-18"/>
              </a:rPr>
              <a:t>, </a:t>
            </a:r>
            <a:r>
              <a:rPr lang="hu-HU" sz="1400" i="1" dirty="0" err="1">
                <a:latin typeface="Lora" pitchFamily="2" charset="-18"/>
              </a:rPr>
              <a:t>Fosgerau</a:t>
            </a:r>
            <a:r>
              <a:rPr lang="hu-HU" sz="1400" i="1" dirty="0">
                <a:latin typeface="Lora" pitchFamily="2" charset="-18"/>
              </a:rPr>
              <a:t>, 2013; </a:t>
            </a:r>
            <a:r>
              <a:rPr lang="hu-HU" sz="1400" i="1" dirty="0" err="1">
                <a:latin typeface="Lora" pitchFamily="2" charset="-18"/>
              </a:rPr>
              <a:t>Lavello-Kahneman</a:t>
            </a:r>
            <a:r>
              <a:rPr lang="hu-HU" sz="1400" i="1" dirty="0">
                <a:latin typeface="Lora" pitchFamily="2" charset="-18"/>
              </a:rPr>
              <a:t>, 2003)</a:t>
            </a:r>
            <a:endParaRPr lang="hu-HU" sz="1600" i="1" dirty="0">
              <a:latin typeface="Lora" pitchFamily="2" charset="-18"/>
            </a:endParaRPr>
          </a:p>
        </p:txBody>
      </p:sp>
      <p:sp>
        <p:nvSpPr>
          <p:cNvPr id="7" name="Szövegdoboz 6">
            <a:extLst>
              <a:ext uri="{FF2B5EF4-FFF2-40B4-BE49-F238E27FC236}">
                <a16:creationId xmlns:a16="http://schemas.microsoft.com/office/drawing/2014/main" xmlns="" id="{E3CF6016-5CD3-2FFC-0CF1-8BBFA965CD9A}"/>
              </a:ext>
            </a:extLst>
          </p:cNvPr>
          <p:cNvSpPr txBox="1"/>
          <p:nvPr/>
        </p:nvSpPr>
        <p:spPr>
          <a:xfrm>
            <a:off x="325120" y="2983311"/>
            <a:ext cx="5368817" cy="923330"/>
          </a:xfrm>
          <a:prstGeom prst="rect">
            <a:avLst/>
          </a:prstGeom>
          <a:solidFill>
            <a:srgbClr val="0070C0"/>
          </a:solidFill>
        </p:spPr>
        <p:txBody>
          <a:bodyPr wrap="square">
            <a:spAutoFit/>
          </a:bodyPr>
          <a:lstStyle/>
          <a:p>
            <a:pPr algn="ctr"/>
            <a:r>
              <a:rPr lang="hu-HU" b="1" dirty="0">
                <a:solidFill>
                  <a:schemeClr val="bg1"/>
                </a:solidFill>
                <a:latin typeface="Lora" pitchFamily="2" charset="-18"/>
              </a:rPr>
              <a:t>Szándékos csalás, módszertani probléma vagy a becslést végző szakértők kognitív és pszichés folyamatainak eredménye?</a:t>
            </a:r>
          </a:p>
        </p:txBody>
      </p:sp>
      <p:pic>
        <p:nvPicPr>
          <p:cNvPr id="3" name="Kép 2">
            <a:extLst>
              <a:ext uri="{FF2B5EF4-FFF2-40B4-BE49-F238E27FC236}">
                <a16:creationId xmlns:a16="http://schemas.microsoft.com/office/drawing/2014/main" xmlns="" id="{8D5D4206-CCB0-3C7B-C612-0CCD550DF1B7}"/>
              </a:ext>
            </a:extLst>
          </p:cNvPr>
          <p:cNvPicPr>
            <a:picLocks noChangeAspect="1"/>
          </p:cNvPicPr>
          <p:nvPr/>
        </p:nvPicPr>
        <p:blipFill>
          <a:blip r:embed="rId3"/>
          <a:stretch>
            <a:fillRect/>
          </a:stretch>
        </p:blipFill>
        <p:spPr>
          <a:xfrm>
            <a:off x="6614160" y="1298989"/>
            <a:ext cx="5577842" cy="5577842"/>
          </a:xfrm>
          <a:prstGeom prst="rect">
            <a:avLst/>
          </a:prstGeom>
        </p:spPr>
      </p:pic>
      <p:sp>
        <p:nvSpPr>
          <p:cNvPr id="6" name="Szövegdoboz 5">
            <a:extLst>
              <a:ext uri="{FF2B5EF4-FFF2-40B4-BE49-F238E27FC236}">
                <a16:creationId xmlns:a16="http://schemas.microsoft.com/office/drawing/2014/main" xmlns="" id="{AEAA702A-F6AA-E2EB-499C-25A86816B6F4}"/>
              </a:ext>
            </a:extLst>
          </p:cNvPr>
          <p:cNvSpPr txBox="1"/>
          <p:nvPr/>
        </p:nvSpPr>
        <p:spPr>
          <a:xfrm>
            <a:off x="182880" y="4092605"/>
            <a:ext cx="5815854" cy="2631490"/>
          </a:xfrm>
          <a:prstGeom prst="rect">
            <a:avLst/>
          </a:prstGeom>
          <a:noFill/>
        </p:spPr>
        <p:txBody>
          <a:bodyPr wrap="square">
            <a:spAutoFit/>
          </a:bodyPr>
          <a:lstStyle/>
          <a:p>
            <a:r>
              <a:rPr lang="hu-HU" sz="1500" dirty="0">
                <a:solidFill>
                  <a:srgbClr val="0070C0"/>
                </a:solidFill>
                <a:latin typeface="Lora" pitchFamily="2" charset="-18"/>
              </a:rPr>
              <a:t>Az ‚</a:t>
            </a:r>
            <a:r>
              <a:rPr lang="hu-HU" sz="1500" dirty="0" err="1">
                <a:solidFill>
                  <a:srgbClr val="0070C0"/>
                </a:solidFill>
                <a:latin typeface="Lora" pitchFamily="2" charset="-18"/>
              </a:rPr>
              <a:t>optimism</a:t>
            </a:r>
            <a:r>
              <a:rPr lang="hu-HU" sz="1500" dirty="0">
                <a:solidFill>
                  <a:srgbClr val="0070C0"/>
                </a:solidFill>
                <a:latin typeface="Lora" pitchFamily="2" charset="-18"/>
              </a:rPr>
              <a:t> </a:t>
            </a:r>
            <a:r>
              <a:rPr lang="hu-HU" sz="1500" dirty="0" err="1">
                <a:solidFill>
                  <a:srgbClr val="0070C0"/>
                </a:solidFill>
                <a:latin typeface="Lora" pitchFamily="2" charset="-18"/>
              </a:rPr>
              <a:t>bias</a:t>
            </a:r>
            <a:r>
              <a:rPr lang="hu-HU" sz="1500" dirty="0">
                <a:solidFill>
                  <a:srgbClr val="0070C0"/>
                </a:solidFill>
                <a:latin typeface="Lora" pitchFamily="2" charset="-18"/>
              </a:rPr>
              <a:t>’ lehetséges okai a szakirodalom alapján:</a:t>
            </a:r>
          </a:p>
          <a:p>
            <a:pPr marL="285750" indent="-285750">
              <a:buFont typeface="Arial" panose="020B0604020202020204" pitchFamily="34" charset="0"/>
              <a:buChar char="•"/>
            </a:pPr>
            <a:r>
              <a:rPr lang="hu-HU" sz="1500" dirty="0">
                <a:latin typeface="Lora" pitchFamily="2" charset="-18"/>
              </a:rPr>
              <a:t>Az emberi magatartás sajátossága az optimista feltételezések alkalmazására való hajlam.</a:t>
            </a:r>
          </a:p>
          <a:p>
            <a:pPr marL="285750" indent="-285750">
              <a:buFont typeface="Arial" panose="020B0604020202020204" pitchFamily="34" charset="0"/>
              <a:buChar char="•"/>
            </a:pPr>
            <a:r>
              <a:rPr lang="hu-HU" sz="1500" dirty="0">
                <a:latin typeface="Lora" pitchFamily="2" charset="-18"/>
              </a:rPr>
              <a:t>A vizsgált projekt műszaki tartalmának nem kellő mértékű részletezettsége.</a:t>
            </a:r>
          </a:p>
          <a:p>
            <a:pPr marL="285750" indent="-285750">
              <a:buFont typeface="Arial" panose="020B0604020202020204" pitchFamily="34" charset="0"/>
              <a:buChar char="•"/>
            </a:pPr>
            <a:r>
              <a:rPr lang="hu-HU" sz="1500" dirty="0">
                <a:latin typeface="Lora" pitchFamily="2" charset="-18"/>
              </a:rPr>
              <a:t>A költségek, illetve a hasznok becslését végző szakember adekvát tudásának hiánya.</a:t>
            </a:r>
          </a:p>
          <a:p>
            <a:pPr marL="285750" indent="-285750">
              <a:buFont typeface="Arial" panose="020B0604020202020204" pitchFamily="34" charset="0"/>
              <a:buChar char="•"/>
            </a:pPr>
            <a:r>
              <a:rPr lang="hu-HU" sz="1500" dirty="0">
                <a:latin typeface="Lora" pitchFamily="2" charset="-18"/>
              </a:rPr>
              <a:t>A költségbecslés, illetve a hasznokat befolyásoló paraméterek becslésének módszertani hibái.</a:t>
            </a:r>
          </a:p>
          <a:p>
            <a:pPr marL="285750" indent="-285750">
              <a:buFont typeface="Arial" panose="020B0604020202020204" pitchFamily="34" charset="0"/>
              <a:buChar char="•"/>
            </a:pPr>
            <a:r>
              <a:rPr lang="hu-HU" sz="1500" dirty="0">
                <a:latin typeface="Lora" pitchFamily="2" charset="-18"/>
              </a:rPr>
              <a:t>A vizsgált projekt megvalósulásában érdekelt szereplők érdekérvényesítési nyomása az értékelés során.</a:t>
            </a:r>
          </a:p>
        </p:txBody>
      </p:sp>
    </p:spTree>
    <p:extLst>
      <p:ext uri="{BB962C8B-B14F-4D97-AF65-F5344CB8AC3E}">
        <p14:creationId xmlns:p14="http://schemas.microsoft.com/office/powerpoint/2010/main" val="21063653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1">
            <a:extLst>
              <a:ext uri="{FF2B5EF4-FFF2-40B4-BE49-F238E27FC236}">
                <a16:creationId xmlns:a16="http://schemas.microsoft.com/office/drawing/2014/main" xmlns="" id="{D35E56ED-01E6-4D66-0655-8F7B1692290F}"/>
              </a:ext>
            </a:extLst>
          </p:cNvPr>
          <p:cNvSpPr txBox="1">
            <a:spLocks/>
          </p:cNvSpPr>
          <p:nvPr/>
        </p:nvSpPr>
        <p:spPr>
          <a:xfrm>
            <a:off x="0" y="189861"/>
            <a:ext cx="12192000" cy="646331"/>
          </a:xfrm>
          <a:prstGeom prst="rect">
            <a:avLst/>
          </a:prstGeom>
          <a:solidFill>
            <a:schemeClr val="tx1">
              <a:lumMod val="50000"/>
              <a:lumOff val="5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sz="3400" b="1" dirty="0">
                <a:solidFill>
                  <a:schemeClr val="bg1"/>
                </a:solidFill>
                <a:latin typeface="Lora" pitchFamily="2" charset="-18"/>
              </a:rPr>
              <a:t>További kapcsolódó kérdések</a:t>
            </a:r>
          </a:p>
        </p:txBody>
      </p:sp>
      <p:sp>
        <p:nvSpPr>
          <p:cNvPr id="5" name="Szövegdoboz 4">
            <a:extLst>
              <a:ext uri="{FF2B5EF4-FFF2-40B4-BE49-F238E27FC236}">
                <a16:creationId xmlns:a16="http://schemas.microsoft.com/office/drawing/2014/main" xmlns="" id="{79214F81-43A1-DC02-99D6-284DAA904C91}"/>
              </a:ext>
            </a:extLst>
          </p:cNvPr>
          <p:cNvSpPr txBox="1"/>
          <p:nvPr/>
        </p:nvSpPr>
        <p:spPr>
          <a:xfrm>
            <a:off x="477520" y="1125449"/>
            <a:ext cx="11236960" cy="5170646"/>
          </a:xfrm>
          <a:prstGeom prst="rect">
            <a:avLst/>
          </a:prstGeom>
          <a:noFill/>
        </p:spPr>
        <p:txBody>
          <a:bodyPr wrap="square" rtlCol="0">
            <a:spAutoFit/>
          </a:bodyPr>
          <a:lstStyle/>
          <a:p>
            <a:pPr marL="342900" indent="-342900">
              <a:buFont typeface="Arial" panose="020B0604020202020204" pitchFamily="34" charset="0"/>
              <a:buChar char="•"/>
            </a:pPr>
            <a:r>
              <a:rPr lang="hu-HU" sz="2200" dirty="0">
                <a:solidFill>
                  <a:srgbClr val="0070C0"/>
                </a:solidFill>
                <a:latin typeface="Lora" pitchFamily="2" charset="-18"/>
              </a:rPr>
              <a:t>A közgazdasági/társadalmi költség-haszon elemzés további módszertani kérdései</a:t>
            </a:r>
          </a:p>
          <a:p>
            <a:pPr marL="712788" indent="-342900">
              <a:buFont typeface="Courier New" panose="02070309020205020404" pitchFamily="49" charset="0"/>
              <a:buChar char="o"/>
            </a:pPr>
            <a:r>
              <a:rPr lang="hu-HU" sz="2200" dirty="0">
                <a:latin typeface="Lora" pitchFamily="2" charset="-18"/>
              </a:rPr>
              <a:t>Gazdasági teljesítményre gyakorolt </a:t>
            </a:r>
            <a:r>
              <a:rPr lang="hu-HU" sz="2200" dirty="0" err="1">
                <a:latin typeface="Lora" pitchFamily="2" charset="-18"/>
              </a:rPr>
              <a:t>multiplikatív</a:t>
            </a:r>
            <a:r>
              <a:rPr lang="hu-HU" sz="2200" dirty="0">
                <a:latin typeface="Lora" pitchFamily="2" charset="-18"/>
              </a:rPr>
              <a:t> hatások figyelembevételének kérdése</a:t>
            </a:r>
          </a:p>
          <a:p>
            <a:pPr marL="712788" indent="-342900">
              <a:buFont typeface="Courier New" panose="02070309020205020404" pitchFamily="49" charset="0"/>
              <a:buChar char="o"/>
            </a:pPr>
            <a:r>
              <a:rPr lang="hu-HU" sz="2200" dirty="0">
                <a:latin typeface="Lora" pitchFamily="2" charset="-18"/>
              </a:rPr>
              <a:t>Számszerűsített haszonelemek súlyozása</a:t>
            </a:r>
          </a:p>
          <a:p>
            <a:pPr marL="712788" indent="-342900">
              <a:buFont typeface="Courier New" panose="02070309020205020404" pitchFamily="49" charset="0"/>
              <a:buChar char="o"/>
            </a:pPr>
            <a:r>
              <a:rPr lang="hu-HU" sz="2200" dirty="0">
                <a:latin typeface="Lora" pitchFamily="2" charset="-18"/>
              </a:rPr>
              <a:t>Maradványérték kezelése a társadalmi értékelésben</a:t>
            </a:r>
          </a:p>
          <a:p>
            <a:pPr marL="712788" indent="-342900">
              <a:buFont typeface="Courier New" panose="02070309020205020404" pitchFamily="49" charset="0"/>
              <a:buChar char="o"/>
            </a:pPr>
            <a:r>
              <a:rPr lang="hu-HU" sz="2200" dirty="0">
                <a:latin typeface="Lora" pitchFamily="2" charset="-18"/>
              </a:rPr>
              <a:t>Társadalmi diszkontráta megválasztása</a:t>
            </a:r>
          </a:p>
          <a:p>
            <a:pPr marL="712788" indent="-342900">
              <a:buFont typeface="Courier New" panose="02070309020205020404" pitchFamily="49" charset="0"/>
              <a:buChar char="o"/>
            </a:pPr>
            <a:r>
              <a:rPr lang="hu-HU" sz="2200" dirty="0">
                <a:latin typeface="Lora" pitchFamily="2" charset="-18"/>
              </a:rPr>
              <a:t>A közpénz társadalmi költségének súlyozott figyelembevétele a piaci alapú finanszírozáshoz képest</a:t>
            </a:r>
          </a:p>
          <a:p>
            <a:pPr marL="712788" indent="-342900">
              <a:buFont typeface="Courier New" panose="02070309020205020404" pitchFamily="49" charset="0"/>
              <a:buChar char="o"/>
            </a:pPr>
            <a:r>
              <a:rPr lang="hu-HU" sz="2200" dirty="0">
                <a:latin typeface="Lora" pitchFamily="2" charset="-18"/>
              </a:rPr>
              <a:t>A költség-haszon elemzés, mint társadalmi értékelés szerepe a gyakorlatban – </a:t>
            </a:r>
            <a:r>
              <a:rPr lang="hu-HU" sz="2200" dirty="0" err="1">
                <a:latin typeface="Lora" pitchFamily="2" charset="-18"/>
              </a:rPr>
              <a:t>supporting</a:t>
            </a:r>
            <a:r>
              <a:rPr lang="hu-HU" sz="2200" dirty="0">
                <a:latin typeface="Lora" pitchFamily="2" charset="-18"/>
              </a:rPr>
              <a:t> </a:t>
            </a:r>
            <a:r>
              <a:rPr lang="hu-HU" sz="2200" dirty="0" err="1">
                <a:latin typeface="Lora" pitchFamily="2" charset="-18"/>
              </a:rPr>
              <a:t>or</a:t>
            </a:r>
            <a:r>
              <a:rPr lang="hu-HU" sz="2200" dirty="0">
                <a:latin typeface="Lora" pitchFamily="2" charset="-18"/>
              </a:rPr>
              <a:t> </a:t>
            </a:r>
            <a:r>
              <a:rPr lang="hu-HU" sz="2200" dirty="0" err="1">
                <a:latin typeface="Lora" pitchFamily="2" charset="-18"/>
              </a:rPr>
              <a:t>proving</a:t>
            </a:r>
            <a:r>
              <a:rPr lang="hu-HU" sz="2200" dirty="0">
                <a:latin typeface="Lora" pitchFamily="2" charset="-18"/>
              </a:rPr>
              <a:t> decision </a:t>
            </a:r>
            <a:r>
              <a:rPr lang="hu-HU" sz="2200" dirty="0" err="1">
                <a:latin typeface="Lora" pitchFamily="2" charset="-18"/>
              </a:rPr>
              <a:t>making</a:t>
            </a:r>
            <a:r>
              <a:rPr lang="hu-HU" sz="2200" dirty="0">
                <a:latin typeface="Lora" pitchFamily="2" charset="-18"/>
              </a:rPr>
              <a:t>?</a:t>
            </a:r>
          </a:p>
          <a:p>
            <a:pPr marL="712788" indent="-342900">
              <a:buFont typeface="Courier New" panose="02070309020205020404" pitchFamily="49" charset="0"/>
              <a:buChar char="o"/>
            </a:pPr>
            <a:r>
              <a:rPr lang="hu-HU" sz="2200" dirty="0">
                <a:latin typeface="Lora" pitchFamily="2" charset="-18"/>
              </a:rPr>
              <a:t>A bizonytalanság kezelése: érzékenységvizsgálat, Monte Carlo szimuláción alapuló valószínűségi kockázatelemzés</a:t>
            </a:r>
          </a:p>
          <a:p>
            <a:pPr marL="369888"/>
            <a:endParaRPr lang="hu-HU" sz="2200" dirty="0">
              <a:latin typeface="Lora" pitchFamily="2" charset="-18"/>
            </a:endParaRPr>
          </a:p>
          <a:p>
            <a:pPr marL="361950" indent="-342900">
              <a:buFont typeface="Arial" panose="020B0604020202020204" pitchFamily="34" charset="0"/>
              <a:buChar char="•"/>
            </a:pPr>
            <a:r>
              <a:rPr lang="hu-HU" sz="2200" dirty="0">
                <a:solidFill>
                  <a:srgbClr val="0070C0"/>
                </a:solidFill>
                <a:latin typeface="Lora" pitchFamily="2" charset="-18"/>
              </a:rPr>
              <a:t>Az Aquincumi híd költség-haszon elemzése</a:t>
            </a:r>
          </a:p>
          <a:p>
            <a:pPr marL="361950" indent="-342900">
              <a:buFont typeface="Arial" panose="020B0604020202020204" pitchFamily="34" charset="0"/>
              <a:buChar char="•"/>
            </a:pPr>
            <a:r>
              <a:rPr lang="hu-HU" sz="2200" dirty="0">
                <a:solidFill>
                  <a:srgbClr val="0070C0"/>
                </a:solidFill>
                <a:latin typeface="Lora" pitchFamily="2" charset="-18"/>
              </a:rPr>
              <a:t>A győri </a:t>
            </a:r>
            <a:r>
              <a:rPr lang="hu-HU" sz="2200" dirty="0" err="1">
                <a:solidFill>
                  <a:srgbClr val="0070C0"/>
                </a:solidFill>
                <a:latin typeface="Lora" pitchFamily="2" charset="-18"/>
              </a:rPr>
              <a:t>Aqua</a:t>
            </a:r>
            <a:r>
              <a:rPr lang="hu-HU" sz="2200" dirty="0">
                <a:solidFill>
                  <a:srgbClr val="0070C0"/>
                </a:solidFill>
                <a:latin typeface="Lora" pitchFamily="2" charset="-18"/>
              </a:rPr>
              <a:t> Sportközpont, ill. Audi Aréna költség-haszon elemzése</a:t>
            </a:r>
          </a:p>
        </p:txBody>
      </p:sp>
      <p:pic>
        <p:nvPicPr>
          <p:cNvPr id="3" name="Kép 2">
            <a:extLst>
              <a:ext uri="{FF2B5EF4-FFF2-40B4-BE49-F238E27FC236}">
                <a16:creationId xmlns:a16="http://schemas.microsoft.com/office/drawing/2014/main" xmlns="" id="{C202EC7E-BF4B-7407-BF07-E53309B91DD0}"/>
              </a:ext>
            </a:extLst>
          </p:cNvPr>
          <p:cNvPicPr>
            <a:picLocks noChangeAspect="1"/>
          </p:cNvPicPr>
          <p:nvPr/>
        </p:nvPicPr>
        <p:blipFill rotWithShape="1">
          <a:blip r:embed="rId3">
            <a:extLst>
              <a:ext uri="{28A0092B-C50C-407E-A947-70E740481C1C}">
                <a14:useLocalDpi xmlns:a14="http://schemas.microsoft.com/office/drawing/2010/main" val="0"/>
              </a:ext>
            </a:extLst>
          </a:blip>
          <a:srcRect l="18044" r="20797"/>
          <a:stretch/>
        </p:blipFill>
        <p:spPr>
          <a:xfrm>
            <a:off x="10751548" y="4965543"/>
            <a:ext cx="1197709" cy="1958363"/>
          </a:xfrm>
          <a:prstGeom prst="rect">
            <a:avLst/>
          </a:prstGeom>
          <a:ln>
            <a:noFill/>
          </a:ln>
          <a:effectLst>
            <a:softEdge rad="112500"/>
          </a:effectLst>
        </p:spPr>
      </p:pic>
    </p:spTree>
    <p:extLst>
      <p:ext uri="{BB962C8B-B14F-4D97-AF65-F5344CB8AC3E}">
        <p14:creationId xmlns:p14="http://schemas.microsoft.com/office/powerpoint/2010/main" val="22534084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xmlns="" id="{36E25963-8DA8-35ED-051D-915460C85677}"/>
              </a:ext>
            </a:extLst>
          </p:cNvPr>
          <p:cNvSpPr>
            <a:spLocks noGrp="1"/>
          </p:cNvSpPr>
          <p:nvPr>
            <p:ph idx="1"/>
          </p:nvPr>
        </p:nvSpPr>
        <p:spPr>
          <a:xfrm>
            <a:off x="265533" y="927236"/>
            <a:ext cx="11660934" cy="5740903"/>
          </a:xfrm>
        </p:spPr>
        <p:txBody>
          <a:bodyPr>
            <a:noAutofit/>
          </a:bodyPr>
          <a:lstStyle/>
          <a:p>
            <a:pPr marL="342900" lvl="0" indent="-342900">
              <a:lnSpc>
                <a:spcPct val="107000"/>
              </a:lnSpc>
              <a:spcBef>
                <a:spcPts val="0"/>
              </a:spcBef>
              <a:spcAft>
                <a:spcPts val="800"/>
              </a:spcAft>
              <a:buFont typeface="Arial" panose="020B0604020202020204" pitchFamily="34" charset="0"/>
              <a:buChar char="•"/>
              <a:tabLst>
                <a:tab pos="457200" algn="l"/>
              </a:tabLst>
            </a:pPr>
            <a:r>
              <a:rPr lang="hu-HU" sz="1200" dirty="0">
                <a:effectLst/>
                <a:latin typeface="Lora" pitchFamily="2" charset="-18"/>
                <a:ea typeface="Calibri" panose="020F0502020204030204" pitchFamily="34" charset="0"/>
                <a:cs typeface="Times New Roman" panose="02020603050405020304" pitchFamily="18" charset="0"/>
              </a:rPr>
              <a:t>CBA </a:t>
            </a:r>
            <a:r>
              <a:rPr lang="hu-HU" sz="1200" dirty="0" err="1">
                <a:effectLst/>
                <a:latin typeface="Lora" pitchFamily="2" charset="-18"/>
                <a:ea typeface="Calibri" panose="020F0502020204030204" pitchFamily="34" charset="0"/>
                <a:cs typeface="Times New Roman" panose="02020603050405020304" pitchFamily="18" charset="0"/>
              </a:rPr>
              <a:t>Guide</a:t>
            </a:r>
            <a:r>
              <a:rPr lang="hu-HU" sz="1200" dirty="0">
                <a:effectLst/>
                <a:latin typeface="Lora" pitchFamily="2" charset="-18"/>
                <a:ea typeface="Calibri" panose="020F0502020204030204" pitchFamily="34" charset="0"/>
                <a:cs typeface="Times New Roman" panose="02020603050405020304" pitchFamily="18" charset="0"/>
              </a:rPr>
              <a:t> EU - </a:t>
            </a:r>
            <a:r>
              <a:rPr lang="hu-HU" sz="1200" dirty="0" err="1">
                <a:effectLst/>
                <a:latin typeface="Lora" pitchFamily="2" charset="-18"/>
                <a:ea typeface="Calibri" panose="020F0502020204030204" pitchFamily="34" charset="0"/>
                <a:cs typeface="Times New Roman" panose="02020603050405020304" pitchFamily="18" charset="0"/>
              </a:rPr>
              <a:t>Sartori</a:t>
            </a:r>
            <a:r>
              <a:rPr lang="hu-HU" sz="1200" dirty="0">
                <a:effectLst/>
                <a:latin typeface="Lora" pitchFamily="2" charset="-18"/>
                <a:ea typeface="Calibri" panose="020F0502020204030204" pitchFamily="34" charset="0"/>
                <a:cs typeface="Times New Roman" panose="02020603050405020304" pitchFamily="18" charset="0"/>
              </a:rPr>
              <a:t>, D., </a:t>
            </a:r>
            <a:r>
              <a:rPr lang="hu-HU" sz="1200" dirty="0" err="1">
                <a:effectLst/>
                <a:latin typeface="Lora" pitchFamily="2" charset="-18"/>
                <a:ea typeface="Calibri" panose="020F0502020204030204" pitchFamily="34" charset="0"/>
                <a:cs typeface="Times New Roman" panose="02020603050405020304" pitchFamily="18" charset="0"/>
              </a:rPr>
              <a:t>Catalano</a:t>
            </a:r>
            <a:r>
              <a:rPr lang="hu-HU" sz="1200" dirty="0">
                <a:effectLst/>
                <a:latin typeface="Lora" pitchFamily="2" charset="-18"/>
                <a:ea typeface="Calibri" panose="020F0502020204030204" pitchFamily="34" charset="0"/>
                <a:cs typeface="Times New Roman" panose="02020603050405020304" pitchFamily="18" charset="0"/>
              </a:rPr>
              <a:t>, G., </a:t>
            </a:r>
            <a:r>
              <a:rPr lang="hu-HU" sz="1200" dirty="0" err="1">
                <a:effectLst/>
                <a:latin typeface="Lora" pitchFamily="2" charset="-18"/>
                <a:ea typeface="Calibri" panose="020F0502020204030204" pitchFamily="34" charset="0"/>
                <a:cs typeface="Times New Roman" panose="02020603050405020304" pitchFamily="18" charset="0"/>
              </a:rPr>
              <a:t>Genco</a:t>
            </a:r>
            <a:r>
              <a:rPr lang="hu-HU" sz="1200" dirty="0">
                <a:effectLst/>
                <a:latin typeface="Lora" pitchFamily="2" charset="-18"/>
                <a:ea typeface="Calibri" panose="020F0502020204030204" pitchFamily="34" charset="0"/>
                <a:cs typeface="Times New Roman" panose="02020603050405020304" pitchFamily="18" charset="0"/>
              </a:rPr>
              <a:t>, M., </a:t>
            </a:r>
            <a:r>
              <a:rPr lang="hu-HU" sz="1200" dirty="0" err="1">
                <a:effectLst/>
                <a:latin typeface="Lora" pitchFamily="2" charset="-18"/>
                <a:ea typeface="Calibri" panose="020F0502020204030204" pitchFamily="34" charset="0"/>
                <a:cs typeface="Times New Roman" panose="02020603050405020304" pitchFamily="18" charset="0"/>
              </a:rPr>
              <a:t>Pancotti</a:t>
            </a:r>
            <a:r>
              <a:rPr lang="hu-HU" sz="1200" dirty="0">
                <a:effectLst/>
                <a:latin typeface="Lora" pitchFamily="2" charset="-18"/>
                <a:ea typeface="Calibri" panose="020F0502020204030204" pitchFamily="34" charset="0"/>
                <a:cs typeface="Times New Roman" panose="02020603050405020304" pitchFamily="18" charset="0"/>
              </a:rPr>
              <a:t>, C., Sirtori, E., </a:t>
            </a:r>
            <a:r>
              <a:rPr lang="hu-HU" sz="1200" dirty="0" err="1">
                <a:effectLst/>
                <a:latin typeface="Lora" pitchFamily="2" charset="-18"/>
                <a:ea typeface="Calibri" panose="020F0502020204030204" pitchFamily="34" charset="0"/>
                <a:cs typeface="Times New Roman" panose="02020603050405020304" pitchFamily="18" charset="0"/>
              </a:rPr>
              <a:t>Vignetti</a:t>
            </a:r>
            <a:r>
              <a:rPr lang="hu-HU" sz="1200" dirty="0">
                <a:effectLst/>
                <a:latin typeface="Lora" pitchFamily="2" charset="-18"/>
                <a:ea typeface="Calibri" panose="020F0502020204030204" pitchFamily="34" charset="0"/>
                <a:cs typeface="Times New Roman" panose="02020603050405020304" pitchFamily="18" charset="0"/>
              </a:rPr>
              <a:t>, S., </a:t>
            </a:r>
            <a:r>
              <a:rPr lang="hu-HU" sz="1200" dirty="0" err="1">
                <a:effectLst/>
                <a:latin typeface="Lora" pitchFamily="2" charset="-18"/>
                <a:ea typeface="Calibri" panose="020F0502020204030204" pitchFamily="34" charset="0"/>
                <a:cs typeface="Times New Roman" panose="02020603050405020304" pitchFamily="18" charset="0"/>
              </a:rPr>
              <a:t>Del</a:t>
            </a:r>
            <a:r>
              <a:rPr lang="hu-HU" sz="1200" dirty="0">
                <a:effectLst/>
                <a:latin typeface="Lora" pitchFamily="2" charset="-18"/>
                <a:ea typeface="Calibri" panose="020F0502020204030204" pitchFamily="34" charset="0"/>
                <a:cs typeface="Times New Roman" panose="02020603050405020304" pitchFamily="18" charset="0"/>
              </a:rPr>
              <a:t> </a:t>
            </a:r>
            <a:r>
              <a:rPr lang="hu-HU" sz="1200" dirty="0" err="1">
                <a:effectLst/>
                <a:latin typeface="Lora" pitchFamily="2" charset="-18"/>
                <a:ea typeface="Calibri" panose="020F0502020204030204" pitchFamily="34" charset="0"/>
                <a:cs typeface="Times New Roman" panose="02020603050405020304" pitchFamily="18" charset="0"/>
              </a:rPr>
              <a:t>Bo</a:t>
            </a:r>
            <a:r>
              <a:rPr lang="hu-HU" sz="1200" dirty="0">
                <a:effectLst/>
                <a:latin typeface="Lora" pitchFamily="2" charset="-18"/>
                <a:ea typeface="Calibri" panose="020F0502020204030204" pitchFamily="34" charset="0"/>
                <a:cs typeface="Times New Roman" panose="02020603050405020304" pitchFamily="18" charset="0"/>
              </a:rPr>
              <a:t>, C. (2014): </a:t>
            </a:r>
            <a:r>
              <a:rPr lang="hu-HU" sz="1200" i="1" dirty="0" err="1">
                <a:effectLst/>
                <a:latin typeface="Lora" pitchFamily="2" charset="-18"/>
                <a:ea typeface="Calibri" panose="020F0502020204030204" pitchFamily="34" charset="0"/>
                <a:cs typeface="Times New Roman" panose="02020603050405020304" pitchFamily="18" charset="0"/>
              </a:rPr>
              <a:t>Guide</a:t>
            </a:r>
            <a:r>
              <a:rPr lang="hu-HU" sz="1200" i="1" dirty="0">
                <a:effectLst/>
                <a:latin typeface="Lora" pitchFamily="2" charset="-18"/>
                <a:ea typeface="Calibri" panose="020F0502020204030204" pitchFamily="34" charset="0"/>
                <a:cs typeface="Times New Roman" panose="02020603050405020304" pitchFamily="18" charset="0"/>
              </a:rPr>
              <a:t> </a:t>
            </a:r>
            <a:r>
              <a:rPr lang="hu-HU" sz="1200" i="1" dirty="0" err="1">
                <a:effectLst/>
                <a:latin typeface="Lora" pitchFamily="2" charset="-18"/>
                <a:ea typeface="Calibri" panose="020F0502020204030204" pitchFamily="34" charset="0"/>
                <a:cs typeface="Times New Roman" panose="02020603050405020304" pitchFamily="18" charset="0"/>
              </a:rPr>
              <a:t>to</a:t>
            </a:r>
            <a:r>
              <a:rPr lang="hu-HU" sz="1200" i="1" dirty="0">
                <a:effectLst/>
                <a:latin typeface="Lora" pitchFamily="2" charset="-18"/>
                <a:ea typeface="Calibri" panose="020F0502020204030204" pitchFamily="34" charset="0"/>
                <a:cs typeface="Times New Roman" panose="02020603050405020304" pitchFamily="18" charset="0"/>
              </a:rPr>
              <a:t> Cost-benefit </a:t>
            </a:r>
            <a:r>
              <a:rPr lang="hu-HU" sz="1200" i="1" dirty="0" err="1">
                <a:effectLst/>
                <a:latin typeface="Lora" pitchFamily="2" charset="-18"/>
                <a:ea typeface="Calibri" panose="020F0502020204030204" pitchFamily="34" charset="0"/>
                <a:cs typeface="Times New Roman" panose="02020603050405020304" pitchFamily="18" charset="0"/>
              </a:rPr>
              <a:t>Analysis</a:t>
            </a:r>
            <a:r>
              <a:rPr lang="hu-HU" sz="1200" i="1" dirty="0">
                <a:effectLst/>
                <a:latin typeface="Lora" pitchFamily="2" charset="-18"/>
                <a:ea typeface="Calibri" panose="020F0502020204030204" pitchFamily="34" charset="0"/>
                <a:cs typeface="Times New Roman" panose="02020603050405020304" pitchFamily="18" charset="0"/>
              </a:rPr>
              <a:t> of </a:t>
            </a:r>
            <a:r>
              <a:rPr lang="hu-HU" sz="1200" i="1" dirty="0" err="1">
                <a:effectLst/>
                <a:latin typeface="Lora" pitchFamily="2" charset="-18"/>
                <a:ea typeface="Calibri" panose="020F0502020204030204" pitchFamily="34" charset="0"/>
                <a:cs typeface="Times New Roman" panose="02020603050405020304" pitchFamily="18" charset="0"/>
              </a:rPr>
              <a:t>Investment</a:t>
            </a:r>
            <a:r>
              <a:rPr lang="hu-HU" sz="1200" i="1" dirty="0">
                <a:effectLst/>
                <a:latin typeface="Lora" pitchFamily="2" charset="-18"/>
                <a:ea typeface="Calibri" panose="020F0502020204030204" pitchFamily="34" charset="0"/>
                <a:cs typeface="Times New Roman" panose="02020603050405020304" pitchFamily="18" charset="0"/>
              </a:rPr>
              <a:t> Projects. </a:t>
            </a:r>
            <a:r>
              <a:rPr lang="hu-HU" sz="1200" i="1" dirty="0" err="1">
                <a:effectLst/>
                <a:latin typeface="Lora" pitchFamily="2" charset="-18"/>
                <a:ea typeface="Calibri" panose="020F0502020204030204" pitchFamily="34" charset="0"/>
                <a:cs typeface="Times New Roman" panose="02020603050405020304" pitchFamily="18" charset="0"/>
              </a:rPr>
              <a:t>Economic</a:t>
            </a:r>
            <a:r>
              <a:rPr lang="hu-HU" sz="1200" i="1" dirty="0">
                <a:effectLst/>
                <a:latin typeface="Lora" pitchFamily="2" charset="-18"/>
                <a:ea typeface="Calibri" panose="020F0502020204030204" pitchFamily="34" charset="0"/>
                <a:cs typeface="Times New Roman" panose="02020603050405020304" pitchFamily="18" charset="0"/>
              </a:rPr>
              <a:t> </a:t>
            </a:r>
            <a:r>
              <a:rPr lang="hu-HU" sz="1200" i="1" dirty="0" err="1">
                <a:effectLst/>
                <a:latin typeface="Lora" pitchFamily="2" charset="-18"/>
                <a:ea typeface="Calibri" panose="020F0502020204030204" pitchFamily="34" charset="0"/>
                <a:cs typeface="Times New Roman" panose="02020603050405020304" pitchFamily="18" charset="0"/>
              </a:rPr>
              <a:t>appraisal</a:t>
            </a:r>
            <a:r>
              <a:rPr lang="hu-HU" sz="1200" i="1" dirty="0">
                <a:effectLst/>
                <a:latin typeface="Lora" pitchFamily="2" charset="-18"/>
                <a:ea typeface="Calibri" panose="020F0502020204030204" pitchFamily="34" charset="0"/>
                <a:cs typeface="Times New Roman" panose="02020603050405020304" pitchFamily="18" charset="0"/>
              </a:rPr>
              <a:t> </a:t>
            </a:r>
            <a:r>
              <a:rPr lang="hu-HU" sz="1200" i="1" dirty="0" err="1">
                <a:effectLst/>
                <a:latin typeface="Lora" pitchFamily="2" charset="-18"/>
                <a:ea typeface="Calibri" panose="020F0502020204030204" pitchFamily="34" charset="0"/>
                <a:cs typeface="Times New Roman" panose="02020603050405020304" pitchFamily="18" charset="0"/>
              </a:rPr>
              <a:t>tool</a:t>
            </a:r>
            <a:r>
              <a:rPr lang="hu-HU" sz="1200" i="1" dirty="0">
                <a:effectLst/>
                <a:latin typeface="Lora" pitchFamily="2" charset="-18"/>
                <a:ea typeface="Calibri" panose="020F0502020204030204" pitchFamily="34" charset="0"/>
                <a:cs typeface="Times New Roman" panose="02020603050405020304" pitchFamily="18" charset="0"/>
              </a:rPr>
              <a:t> </a:t>
            </a:r>
            <a:r>
              <a:rPr lang="hu-HU" sz="1200" i="1" dirty="0" err="1">
                <a:effectLst/>
                <a:latin typeface="Lora" pitchFamily="2" charset="-18"/>
                <a:ea typeface="Calibri" panose="020F0502020204030204" pitchFamily="34" charset="0"/>
                <a:cs typeface="Times New Roman" panose="02020603050405020304" pitchFamily="18" charset="0"/>
              </a:rPr>
              <a:t>for</a:t>
            </a:r>
            <a:r>
              <a:rPr lang="hu-HU" sz="1200" i="1" dirty="0">
                <a:effectLst/>
                <a:latin typeface="Lora" pitchFamily="2" charset="-18"/>
                <a:ea typeface="Calibri" panose="020F0502020204030204" pitchFamily="34" charset="0"/>
                <a:cs typeface="Times New Roman" panose="02020603050405020304" pitchFamily="18" charset="0"/>
              </a:rPr>
              <a:t> </a:t>
            </a:r>
            <a:r>
              <a:rPr lang="hu-HU" sz="1200" i="1" dirty="0" err="1">
                <a:effectLst/>
                <a:latin typeface="Lora" pitchFamily="2" charset="-18"/>
                <a:ea typeface="Calibri" panose="020F0502020204030204" pitchFamily="34" charset="0"/>
                <a:cs typeface="Times New Roman" panose="02020603050405020304" pitchFamily="18" charset="0"/>
              </a:rPr>
              <a:t>Cohesion</a:t>
            </a:r>
            <a:r>
              <a:rPr lang="hu-HU" sz="1200" i="1" dirty="0">
                <a:effectLst/>
                <a:latin typeface="Lora" pitchFamily="2" charset="-18"/>
                <a:ea typeface="Calibri" panose="020F0502020204030204" pitchFamily="34" charset="0"/>
                <a:cs typeface="Times New Roman" panose="02020603050405020304" pitchFamily="18" charset="0"/>
              </a:rPr>
              <a:t> Policy 2014-2020. </a:t>
            </a:r>
            <a:r>
              <a:rPr lang="hu-HU" sz="1200" dirty="0">
                <a:effectLst/>
                <a:latin typeface="Lora" pitchFamily="2" charset="-18"/>
                <a:ea typeface="Calibri" panose="020F0502020204030204" pitchFamily="34" charset="0"/>
                <a:cs typeface="Times New Roman" panose="02020603050405020304" pitchFamily="18" charset="0"/>
              </a:rPr>
              <a:t>European </a:t>
            </a:r>
            <a:r>
              <a:rPr lang="hu-HU" sz="1200" dirty="0" err="1">
                <a:effectLst/>
                <a:latin typeface="Lora" pitchFamily="2" charset="-18"/>
                <a:ea typeface="Calibri" panose="020F0502020204030204" pitchFamily="34" charset="0"/>
                <a:cs typeface="Times New Roman" panose="02020603050405020304" pitchFamily="18" charset="0"/>
              </a:rPr>
              <a:t>Commission</a:t>
            </a:r>
            <a:r>
              <a:rPr lang="hu-HU" sz="1200" dirty="0">
                <a:effectLst/>
                <a:latin typeface="Lora" pitchFamily="2" charset="-18"/>
                <a:ea typeface="Calibri" panose="020F0502020204030204" pitchFamily="34" charset="0"/>
                <a:cs typeface="Times New Roman" panose="02020603050405020304" pitchFamily="18" charset="0"/>
              </a:rPr>
              <a:t>, Luxembourg.</a:t>
            </a:r>
          </a:p>
          <a:p>
            <a:pPr marL="342900" lvl="0" indent="-342900">
              <a:lnSpc>
                <a:spcPct val="107000"/>
              </a:lnSpc>
              <a:spcBef>
                <a:spcPts val="0"/>
              </a:spcBef>
              <a:spcAft>
                <a:spcPts val="800"/>
              </a:spcAft>
              <a:buFont typeface="Arial" panose="020B0604020202020204" pitchFamily="34" charset="0"/>
              <a:buChar char="•"/>
              <a:tabLst>
                <a:tab pos="457200" algn="l"/>
              </a:tabLst>
            </a:pPr>
            <a:r>
              <a:rPr lang="hu-HU" sz="1200" dirty="0" err="1">
                <a:effectLst/>
                <a:latin typeface="Lora" pitchFamily="2" charset="-18"/>
                <a:ea typeface="Calibri" panose="020F0502020204030204" pitchFamily="34" charset="0"/>
                <a:cs typeface="Times New Roman" panose="02020603050405020304" pitchFamily="18" charset="0"/>
              </a:rPr>
              <a:t>Department</a:t>
            </a:r>
            <a:r>
              <a:rPr lang="hu-HU" sz="1200" dirty="0">
                <a:effectLst/>
                <a:latin typeface="Lora" pitchFamily="2" charset="-18"/>
                <a:ea typeface="Calibri" panose="020F0502020204030204" pitchFamily="34" charset="0"/>
                <a:cs typeface="Times New Roman" panose="02020603050405020304" pitchFamily="18" charset="0"/>
              </a:rPr>
              <a:t> </a:t>
            </a:r>
            <a:r>
              <a:rPr lang="hu-HU" sz="1200" dirty="0" err="1">
                <a:effectLst/>
                <a:latin typeface="Lora" pitchFamily="2" charset="-18"/>
                <a:ea typeface="Calibri" panose="020F0502020204030204" pitchFamily="34" charset="0"/>
                <a:cs typeface="Times New Roman" panose="02020603050405020304" pitchFamily="18" charset="0"/>
              </a:rPr>
              <a:t>for</a:t>
            </a:r>
            <a:r>
              <a:rPr lang="hu-HU" sz="1200" dirty="0">
                <a:effectLst/>
                <a:latin typeface="Lora" pitchFamily="2" charset="-18"/>
                <a:ea typeface="Calibri" panose="020F0502020204030204" pitchFamily="34" charset="0"/>
                <a:cs typeface="Times New Roman" panose="02020603050405020304" pitchFamily="18" charset="0"/>
              </a:rPr>
              <a:t> </a:t>
            </a:r>
            <a:r>
              <a:rPr lang="hu-HU" sz="1200" dirty="0" err="1">
                <a:effectLst/>
                <a:latin typeface="Lora" pitchFamily="2" charset="-18"/>
                <a:ea typeface="Calibri" panose="020F0502020204030204" pitchFamily="34" charset="0"/>
                <a:cs typeface="Times New Roman" panose="02020603050405020304" pitchFamily="18" charset="0"/>
              </a:rPr>
              <a:t>Transport</a:t>
            </a:r>
            <a:r>
              <a:rPr lang="hu-HU" sz="1200" dirty="0">
                <a:effectLst/>
                <a:latin typeface="Lora" pitchFamily="2" charset="-18"/>
                <a:ea typeface="Calibri" panose="020F0502020204030204" pitchFamily="34" charset="0"/>
                <a:cs typeface="Times New Roman" panose="02020603050405020304" pitchFamily="18" charset="0"/>
              </a:rPr>
              <a:t>, UK: TAG – </a:t>
            </a:r>
            <a:r>
              <a:rPr lang="hu-HU" sz="1200" dirty="0" err="1">
                <a:effectLst/>
                <a:latin typeface="Lora" pitchFamily="2" charset="-18"/>
                <a:ea typeface="Calibri" panose="020F0502020204030204" pitchFamily="34" charset="0"/>
                <a:cs typeface="Times New Roman" panose="02020603050405020304" pitchFamily="18" charset="0"/>
              </a:rPr>
              <a:t>Transport</a:t>
            </a:r>
            <a:r>
              <a:rPr lang="hu-HU" sz="1200" dirty="0">
                <a:effectLst/>
                <a:latin typeface="Lora" pitchFamily="2" charset="-18"/>
                <a:ea typeface="Calibri" panose="020F0502020204030204" pitchFamily="34" charset="0"/>
                <a:cs typeface="Times New Roman" panose="02020603050405020304" pitchFamily="18" charset="0"/>
              </a:rPr>
              <a:t> </a:t>
            </a:r>
            <a:r>
              <a:rPr lang="hu-HU" sz="1200" dirty="0" err="1">
                <a:effectLst/>
                <a:latin typeface="Lora" pitchFamily="2" charset="-18"/>
                <a:ea typeface="Calibri" panose="020F0502020204030204" pitchFamily="34" charset="0"/>
                <a:cs typeface="Times New Roman" panose="02020603050405020304" pitchFamily="18" charset="0"/>
              </a:rPr>
              <a:t>Analysis</a:t>
            </a:r>
            <a:r>
              <a:rPr lang="hu-HU" sz="1200" dirty="0">
                <a:effectLst/>
                <a:latin typeface="Lora" pitchFamily="2" charset="-18"/>
                <a:ea typeface="Calibri" panose="020F0502020204030204" pitchFamily="34" charset="0"/>
                <a:cs typeface="Times New Roman" panose="02020603050405020304" pitchFamily="18" charset="0"/>
              </a:rPr>
              <a:t> </a:t>
            </a:r>
            <a:r>
              <a:rPr lang="hu-HU" sz="1200" dirty="0" err="1">
                <a:effectLst/>
                <a:latin typeface="Lora" pitchFamily="2" charset="-18"/>
                <a:ea typeface="Calibri" panose="020F0502020204030204" pitchFamily="34" charset="0"/>
                <a:cs typeface="Times New Roman" panose="02020603050405020304" pitchFamily="18" charset="0"/>
              </a:rPr>
              <a:t>Guidance</a:t>
            </a:r>
            <a:endParaRPr lang="hu-HU" sz="1200" dirty="0">
              <a:effectLst/>
              <a:latin typeface="Lora" pitchFamily="2" charset="-18"/>
              <a:ea typeface="Calibri" panose="020F0502020204030204" pitchFamily="34" charset="0"/>
              <a:cs typeface="Times New Roman" panose="02020603050405020304" pitchFamily="18" charset="0"/>
            </a:endParaRPr>
          </a:p>
          <a:p>
            <a:pPr marL="342900" lvl="0" indent="-342900">
              <a:lnSpc>
                <a:spcPct val="107000"/>
              </a:lnSpc>
              <a:spcBef>
                <a:spcPts val="0"/>
              </a:spcBef>
              <a:spcAft>
                <a:spcPts val="800"/>
              </a:spcAft>
              <a:buFont typeface="Arial" panose="020B0604020202020204" pitchFamily="34" charset="0"/>
              <a:buChar char="•"/>
              <a:tabLst>
                <a:tab pos="457200" algn="l"/>
              </a:tabLst>
            </a:pPr>
            <a:r>
              <a:rPr lang="hu-HU" sz="1200" dirty="0" err="1">
                <a:effectLst/>
                <a:latin typeface="Lora" pitchFamily="2" charset="-18"/>
                <a:ea typeface="Calibri" panose="020F0502020204030204" pitchFamily="34" charset="0"/>
                <a:cs typeface="Times New Roman" panose="02020603050405020304" pitchFamily="18" charset="0"/>
              </a:rPr>
              <a:t>Eliasson</a:t>
            </a:r>
            <a:r>
              <a:rPr lang="hu-HU" sz="1200" dirty="0">
                <a:effectLst/>
                <a:latin typeface="Lora" pitchFamily="2" charset="-18"/>
                <a:ea typeface="Calibri" panose="020F0502020204030204" pitchFamily="34" charset="0"/>
                <a:cs typeface="Times New Roman" panose="02020603050405020304" pitchFamily="18" charset="0"/>
              </a:rPr>
              <a:t>, J., </a:t>
            </a:r>
            <a:r>
              <a:rPr lang="hu-HU" sz="1200" dirty="0" err="1">
                <a:effectLst/>
                <a:latin typeface="Lora" pitchFamily="2" charset="-18"/>
                <a:ea typeface="Calibri" panose="020F0502020204030204" pitchFamily="34" charset="0"/>
                <a:cs typeface="Times New Roman" panose="02020603050405020304" pitchFamily="18" charset="0"/>
              </a:rPr>
              <a:t>Fosgerau</a:t>
            </a:r>
            <a:r>
              <a:rPr lang="hu-HU" sz="1200" dirty="0">
                <a:effectLst/>
                <a:latin typeface="Lora" pitchFamily="2" charset="-18"/>
                <a:ea typeface="Calibri" panose="020F0502020204030204" pitchFamily="34" charset="0"/>
                <a:cs typeface="Times New Roman" panose="02020603050405020304" pitchFamily="18" charset="0"/>
              </a:rPr>
              <a:t>, M. (2017): </a:t>
            </a:r>
            <a:r>
              <a:rPr lang="hu-HU" sz="1200" i="1" dirty="0">
                <a:effectLst/>
                <a:latin typeface="Lora" pitchFamily="2" charset="-18"/>
                <a:ea typeface="Calibri" panose="020F0502020204030204" pitchFamily="34" charset="0"/>
                <a:cs typeface="Times New Roman" panose="02020603050405020304" pitchFamily="18" charset="0"/>
              </a:rPr>
              <a:t>Cost-benefit </a:t>
            </a:r>
            <a:r>
              <a:rPr lang="hu-HU" sz="1200" i="1" dirty="0" err="1">
                <a:effectLst/>
                <a:latin typeface="Lora" pitchFamily="2" charset="-18"/>
                <a:ea typeface="Calibri" panose="020F0502020204030204" pitchFamily="34" charset="0"/>
                <a:cs typeface="Times New Roman" panose="02020603050405020304" pitchFamily="18" charset="0"/>
              </a:rPr>
              <a:t>analysis</a:t>
            </a:r>
            <a:r>
              <a:rPr lang="hu-HU" sz="1200" i="1" dirty="0">
                <a:effectLst/>
                <a:latin typeface="Lora" pitchFamily="2" charset="-18"/>
                <a:ea typeface="Calibri" panose="020F0502020204030204" pitchFamily="34" charset="0"/>
                <a:cs typeface="Times New Roman" panose="02020603050405020304" pitchFamily="18" charset="0"/>
              </a:rPr>
              <a:t> of </a:t>
            </a:r>
            <a:r>
              <a:rPr lang="hu-HU" sz="1200" i="1" dirty="0" err="1">
                <a:effectLst/>
                <a:latin typeface="Lora" pitchFamily="2" charset="-18"/>
                <a:ea typeface="Calibri" panose="020F0502020204030204" pitchFamily="34" charset="0"/>
                <a:cs typeface="Times New Roman" panose="02020603050405020304" pitchFamily="18" charset="0"/>
              </a:rPr>
              <a:t>transport</a:t>
            </a:r>
            <a:r>
              <a:rPr lang="hu-HU" sz="1200" i="1" dirty="0">
                <a:effectLst/>
                <a:latin typeface="Lora" pitchFamily="2" charset="-18"/>
                <a:ea typeface="Calibri" panose="020F0502020204030204" pitchFamily="34" charset="0"/>
                <a:cs typeface="Times New Roman" panose="02020603050405020304" pitchFamily="18" charset="0"/>
              </a:rPr>
              <a:t> </a:t>
            </a:r>
            <a:r>
              <a:rPr lang="hu-HU" sz="1200" i="1" dirty="0" err="1">
                <a:effectLst/>
                <a:latin typeface="Lora" pitchFamily="2" charset="-18"/>
                <a:ea typeface="Calibri" panose="020F0502020204030204" pitchFamily="34" charset="0"/>
                <a:cs typeface="Times New Roman" panose="02020603050405020304" pitchFamily="18" charset="0"/>
              </a:rPr>
              <a:t>improvements</a:t>
            </a:r>
            <a:r>
              <a:rPr lang="hu-HU" sz="1200" i="1" dirty="0">
                <a:effectLst/>
                <a:latin typeface="Lora" pitchFamily="2" charset="-18"/>
                <a:ea typeface="Calibri" panose="020F0502020204030204" pitchFamily="34" charset="0"/>
                <a:cs typeface="Times New Roman" panose="02020603050405020304" pitchFamily="18" charset="0"/>
              </a:rPr>
              <a:t> in </a:t>
            </a:r>
            <a:r>
              <a:rPr lang="hu-HU" sz="1200" i="1" dirty="0" err="1">
                <a:effectLst/>
                <a:latin typeface="Lora" pitchFamily="2" charset="-18"/>
                <a:ea typeface="Calibri" panose="020F0502020204030204" pitchFamily="34" charset="0"/>
                <a:cs typeface="Times New Roman" panose="02020603050405020304" pitchFamily="18" charset="0"/>
              </a:rPr>
              <a:t>the</a:t>
            </a:r>
            <a:r>
              <a:rPr lang="hu-HU" sz="1200" i="1" dirty="0">
                <a:effectLst/>
                <a:latin typeface="Lora" pitchFamily="2" charset="-18"/>
                <a:ea typeface="Calibri" panose="020F0502020204030204" pitchFamily="34" charset="0"/>
                <a:cs typeface="Times New Roman" panose="02020603050405020304" pitchFamily="18" charset="0"/>
              </a:rPr>
              <a:t> </a:t>
            </a:r>
            <a:r>
              <a:rPr lang="hu-HU" sz="1200" i="1" dirty="0" err="1">
                <a:effectLst/>
                <a:latin typeface="Lora" pitchFamily="2" charset="-18"/>
                <a:ea typeface="Calibri" panose="020F0502020204030204" pitchFamily="34" charset="0"/>
                <a:cs typeface="Times New Roman" panose="02020603050405020304" pitchFamily="18" charset="0"/>
              </a:rPr>
              <a:t>presence</a:t>
            </a:r>
            <a:r>
              <a:rPr lang="hu-HU" sz="1200" i="1" dirty="0">
                <a:effectLst/>
                <a:latin typeface="Lora" pitchFamily="2" charset="-18"/>
                <a:ea typeface="Calibri" panose="020F0502020204030204" pitchFamily="34" charset="0"/>
                <a:cs typeface="Times New Roman" panose="02020603050405020304" pitchFamily="18" charset="0"/>
              </a:rPr>
              <a:t> of </a:t>
            </a:r>
            <a:r>
              <a:rPr lang="hu-HU" sz="1200" i="1" dirty="0" err="1">
                <a:effectLst/>
                <a:latin typeface="Lora" pitchFamily="2" charset="-18"/>
                <a:ea typeface="Calibri" panose="020F0502020204030204" pitchFamily="34" charset="0"/>
                <a:cs typeface="Times New Roman" panose="02020603050405020304" pitchFamily="18" charset="0"/>
              </a:rPr>
              <a:t>spillovers</a:t>
            </a:r>
            <a:r>
              <a:rPr lang="hu-HU" sz="1200" i="1" dirty="0">
                <a:effectLst/>
                <a:latin typeface="Lora" pitchFamily="2" charset="-18"/>
                <a:ea typeface="Calibri" panose="020F0502020204030204" pitchFamily="34" charset="0"/>
                <a:cs typeface="Times New Roman" panose="02020603050405020304" pitchFamily="18" charset="0"/>
              </a:rPr>
              <a:t>, </a:t>
            </a:r>
            <a:r>
              <a:rPr lang="hu-HU" sz="1200" i="1" dirty="0" err="1">
                <a:effectLst/>
                <a:latin typeface="Lora" pitchFamily="2" charset="-18"/>
                <a:ea typeface="Calibri" panose="020F0502020204030204" pitchFamily="34" charset="0"/>
                <a:cs typeface="Times New Roman" panose="02020603050405020304" pitchFamily="18" charset="0"/>
              </a:rPr>
              <a:t>matching</a:t>
            </a:r>
            <a:r>
              <a:rPr lang="hu-HU" sz="1200" i="1" dirty="0">
                <a:effectLst/>
                <a:latin typeface="Lora" pitchFamily="2" charset="-18"/>
                <a:ea typeface="Calibri" panose="020F0502020204030204" pitchFamily="34" charset="0"/>
                <a:cs typeface="Times New Roman" panose="02020603050405020304" pitchFamily="18" charset="0"/>
              </a:rPr>
              <a:t> and an </a:t>
            </a:r>
            <a:r>
              <a:rPr lang="hu-HU" sz="1200" i="1" dirty="0" err="1">
                <a:effectLst/>
                <a:latin typeface="Lora" pitchFamily="2" charset="-18"/>
                <a:ea typeface="Calibri" panose="020F0502020204030204" pitchFamily="34" charset="0"/>
                <a:cs typeface="Times New Roman" panose="02020603050405020304" pitchFamily="18" charset="0"/>
              </a:rPr>
              <a:t>income</a:t>
            </a:r>
            <a:r>
              <a:rPr lang="hu-HU" sz="1200" i="1" dirty="0">
                <a:effectLst/>
                <a:latin typeface="Lora" pitchFamily="2" charset="-18"/>
                <a:ea typeface="Calibri" panose="020F0502020204030204" pitchFamily="34" charset="0"/>
                <a:cs typeface="Times New Roman" panose="02020603050405020304" pitchFamily="18" charset="0"/>
              </a:rPr>
              <a:t> </a:t>
            </a:r>
            <a:r>
              <a:rPr lang="hu-HU" sz="1200" i="1" dirty="0" err="1">
                <a:effectLst/>
                <a:latin typeface="Lora" pitchFamily="2" charset="-18"/>
                <a:ea typeface="Calibri" panose="020F0502020204030204" pitchFamily="34" charset="0"/>
                <a:cs typeface="Times New Roman" panose="02020603050405020304" pitchFamily="18" charset="0"/>
              </a:rPr>
              <a:t>tax</a:t>
            </a:r>
            <a:r>
              <a:rPr lang="hu-HU" sz="1200" i="1" dirty="0">
                <a:effectLst/>
                <a:latin typeface="Lora" pitchFamily="2" charset="-18"/>
                <a:ea typeface="Calibri" panose="020F0502020204030204" pitchFamily="34" charset="0"/>
                <a:cs typeface="Times New Roman" panose="02020603050405020304" pitchFamily="18" charset="0"/>
              </a:rPr>
              <a:t>.</a:t>
            </a:r>
            <a:r>
              <a:rPr lang="hu-HU" sz="1200" dirty="0">
                <a:effectLst/>
                <a:latin typeface="Lora" pitchFamily="2" charset="-18"/>
                <a:ea typeface="Calibri" panose="020F0502020204030204" pitchFamily="34" charset="0"/>
                <a:cs typeface="Times New Roman" panose="02020603050405020304" pitchFamily="18" charset="0"/>
              </a:rPr>
              <a:t> </a:t>
            </a:r>
            <a:r>
              <a:rPr lang="hu-HU" sz="1200" dirty="0" err="1">
                <a:effectLst/>
                <a:latin typeface="Lora" pitchFamily="2" charset="-18"/>
                <a:ea typeface="Calibri" panose="020F0502020204030204" pitchFamily="34" charset="0"/>
                <a:cs typeface="Times New Roman" panose="02020603050405020304" pitchFamily="18" charset="0"/>
              </a:rPr>
              <a:t>Munich</a:t>
            </a:r>
            <a:r>
              <a:rPr lang="hu-HU" sz="1200" dirty="0">
                <a:effectLst/>
                <a:latin typeface="Lora" pitchFamily="2" charset="-18"/>
                <a:ea typeface="Calibri" panose="020F0502020204030204" pitchFamily="34" charset="0"/>
                <a:cs typeface="Times New Roman" panose="02020603050405020304" pitchFamily="18" charset="0"/>
              </a:rPr>
              <a:t> </a:t>
            </a:r>
            <a:r>
              <a:rPr lang="hu-HU" sz="1200" dirty="0" err="1">
                <a:effectLst/>
                <a:latin typeface="Lora" pitchFamily="2" charset="-18"/>
                <a:ea typeface="Calibri" panose="020F0502020204030204" pitchFamily="34" charset="0"/>
                <a:cs typeface="Times New Roman" panose="02020603050405020304" pitchFamily="18" charset="0"/>
              </a:rPr>
              <a:t>Personal</a:t>
            </a:r>
            <a:r>
              <a:rPr lang="hu-HU" sz="1200" dirty="0">
                <a:effectLst/>
                <a:latin typeface="Lora" pitchFamily="2" charset="-18"/>
                <a:ea typeface="Calibri" panose="020F0502020204030204" pitchFamily="34" charset="0"/>
                <a:cs typeface="Times New Roman" panose="02020603050405020304" pitchFamily="18" charset="0"/>
              </a:rPr>
              <a:t> </a:t>
            </a:r>
            <a:r>
              <a:rPr lang="hu-HU" sz="1200" dirty="0" err="1">
                <a:effectLst/>
                <a:latin typeface="Lora" pitchFamily="2" charset="-18"/>
                <a:ea typeface="Calibri" panose="020F0502020204030204" pitchFamily="34" charset="0"/>
                <a:cs typeface="Times New Roman" panose="02020603050405020304" pitchFamily="18" charset="0"/>
              </a:rPr>
              <a:t>RePEc</a:t>
            </a:r>
            <a:r>
              <a:rPr lang="hu-HU" sz="1200" dirty="0">
                <a:effectLst/>
                <a:latin typeface="Lora" pitchFamily="2" charset="-18"/>
                <a:ea typeface="Calibri" panose="020F0502020204030204" pitchFamily="34" charset="0"/>
                <a:cs typeface="Times New Roman" panose="02020603050405020304" pitchFamily="18" charset="0"/>
              </a:rPr>
              <a:t> </a:t>
            </a:r>
            <a:r>
              <a:rPr lang="hu-HU" sz="1200" dirty="0" err="1">
                <a:effectLst/>
                <a:latin typeface="Lora" pitchFamily="2" charset="-18"/>
                <a:ea typeface="Calibri" panose="020F0502020204030204" pitchFamily="34" charset="0"/>
                <a:cs typeface="Times New Roman" panose="02020603050405020304" pitchFamily="18" charset="0"/>
              </a:rPr>
              <a:t>Archive</a:t>
            </a:r>
            <a:r>
              <a:rPr lang="hu-HU" sz="1200" dirty="0">
                <a:effectLst/>
                <a:latin typeface="Lora" pitchFamily="2" charset="-18"/>
                <a:ea typeface="Calibri" panose="020F0502020204030204" pitchFamily="34" charset="0"/>
                <a:cs typeface="Times New Roman" panose="02020603050405020304" pitchFamily="18" charset="0"/>
              </a:rPr>
              <a:t>. </a:t>
            </a:r>
            <a:r>
              <a:rPr lang="hu-HU" sz="1200" dirty="0" err="1">
                <a:effectLst/>
                <a:latin typeface="Lora" pitchFamily="2" charset="-18"/>
                <a:ea typeface="Calibri" panose="020F0502020204030204" pitchFamily="34" charset="0"/>
                <a:cs typeface="Times New Roman" panose="02020603050405020304" pitchFamily="18" charset="0"/>
              </a:rPr>
              <a:t>Paper</a:t>
            </a:r>
            <a:r>
              <a:rPr lang="hu-HU" sz="1200" dirty="0">
                <a:effectLst/>
                <a:latin typeface="Lora" pitchFamily="2" charset="-18"/>
                <a:ea typeface="Calibri" panose="020F0502020204030204" pitchFamily="34" charset="0"/>
                <a:cs typeface="Times New Roman" panose="02020603050405020304" pitchFamily="18" charset="0"/>
              </a:rPr>
              <a:t> No. 76526.</a:t>
            </a:r>
          </a:p>
          <a:p>
            <a:pPr marL="342900" lvl="0" indent="-342900">
              <a:lnSpc>
                <a:spcPct val="107000"/>
              </a:lnSpc>
              <a:spcBef>
                <a:spcPts val="0"/>
              </a:spcBef>
              <a:spcAft>
                <a:spcPts val="800"/>
              </a:spcAft>
              <a:buFont typeface="Arial" panose="020B0604020202020204" pitchFamily="34" charset="0"/>
              <a:buChar char="•"/>
              <a:tabLst>
                <a:tab pos="457200" algn="l"/>
              </a:tabLst>
            </a:pPr>
            <a:r>
              <a:rPr lang="hu-HU" sz="1200" dirty="0">
                <a:effectLst/>
                <a:latin typeface="Lora" pitchFamily="2" charset="-18"/>
                <a:ea typeface="Calibri" panose="020F0502020204030204" pitchFamily="34" charset="0"/>
                <a:cs typeface="Times New Roman" panose="02020603050405020304" pitchFamily="18" charset="0"/>
              </a:rPr>
              <a:t>Evans, D. (2006): The </a:t>
            </a:r>
            <a:r>
              <a:rPr lang="hu-HU" sz="1200" dirty="0" err="1">
                <a:effectLst/>
                <a:latin typeface="Lora" pitchFamily="2" charset="-18"/>
                <a:ea typeface="Calibri" panose="020F0502020204030204" pitchFamily="34" charset="0"/>
                <a:cs typeface="Times New Roman" panose="02020603050405020304" pitchFamily="18" charset="0"/>
              </a:rPr>
              <a:t>Elasticity</a:t>
            </a:r>
            <a:r>
              <a:rPr lang="hu-HU" sz="1200" dirty="0">
                <a:effectLst/>
                <a:latin typeface="Lora" pitchFamily="2" charset="-18"/>
                <a:ea typeface="Calibri" panose="020F0502020204030204" pitchFamily="34" charset="0"/>
                <a:cs typeface="Times New Roman" panose="02020603050405020304" pitchFamily="18" charset="0"/>
              </a:rPr>
              <a:t> of </a:t>
            </a:r>
            <a:r>
              <a:rPr lang="hu-HU" sz="1200" dirty="0" err="1">
                <a:effectLst/>
                <a:latin typeface="Lora" pitchFamily="2" charset="-18"/>
                <a:ea typeface="Calibri" panose="020F0502020204030204" pitchFamily="34" charset="0"/>
                <a:cs typeface="Times New Roman" panose="02020603050405020304" pitchFamily="18" charset="0"/>
              </a:rPr>
              <a:t>Marginal</a:t>
            </a:r>
            <a:r>
              <a:rPr lang="hu-HU" sz="1200" dirty="0">
                <a:effectLst/>
                <a:latin typeface="Lora" pitchFamily="2" charset="-18"/>
                <a:ea typeface="Calibri" panose="020F0502020204030204" pitchFamily="34" charset="0"/>
                <a:cs typeface="Times New Roman" panose="02020603050405020304" pitchFamily="18" charset="0"/>
              </a:rPr>
              <a:t> </a:t>
            </a:r>
            <a:r>
              <a:rPr lang="hu-HU" sz="1200" dirty="0" err="1">
                <a:effectLst/>
                <a:latin typeface="Lora" pitchFamily="2" charset="-18"/>
                <a:ea typeface="Calibri" panose="020F0502020204030204" pitchFamily="34" charset="0"/>
                <a:cs typeface="Times New Roman" panose="02020603050405020304" pitchFamily="18" charset="0"/>
              </a:rPr>
              <a:t>Utility</a:t>
            </a:r>
            <a:r>
              <a:rPr lang="hu-HU" sz="1200" dirty="0">
                <a:effectLst/>
                <a:latin typeface="Lora" pitchFamily="2" charset="-18"/>
                <a:ea typeface="Calibri" panose="020F0502020204030204" pitchFamily="34" charset="0"/>
                <a:cs typeface="Times New Roman" panose="02020603050405020304" pitchFamily="18" charset="0"/>
              </a:rPr>
              <a:t> of </a:t>
            </a:r>
            <a:r>
              <a:rPr lang="hu-HU" sz="1200" dirty="0" err="1">
                <a:effectLst/>
                <a:latin typeface="Lora" pitchFamily="2" charset="-18"/>
                <a:ea typeface="Calibri" panose="020F0502020204030204" pitchFamily="34" charset="0"/>
                <a:cs typeface="Times New Roman" panose="02020603050405020304" pitchFamily="18" charset="0"/>
              </a:rPr>
              <a:t>Consumption</a:t>
            </a:r>
            <a:r>
              <a:rPr lang="hu-HU" sz="1200" dirty="0">
                <a:effectLst/>
                <a:latin typeface="Lora" pitchFamily="2" charset="-18"/>
                <a:ea typeface="Calibri" panose="020F0502020204030204" pitchFamily="34" charset="0"/>
                <a:cs typeface="Times New Roman" panose="02020603050405020304" pitchFamily="18" charset="0"/>
              </a:rPr>
              <a:t>: </a:t>
            </a:r>
            <a:r>
              <a:rPr lang="hu-HU" sz="1200" dirty="0" err="1">
                <a:effectLst/>
                <a:latin typeface="Lora" pitchFamily="2" charset="-18"/>
                <a:ea typeface="Calibri" panose="020F0502020204030204" pitchFamily="34" charset="0"/>
                <a:cs typeface="Times New Roman" panose="02020603050405020304" pitchFamily="18" charset="0"/>
              </a:rPr>
              <a:t>Estimates</a:t>
            </a:r>
            <a:r>
              <a:rPr lang="hu-HU" sz="1200" dirty="0">
                <a:effectLst/>
                <a:latin typeface="Lora" pitchFamily="2" charset="-18"/>
                <a:ea typeface="Calibri" panose="020F0502020204030204" pitchFamily="34" charset="0"/>
                <a:cs typeface="Times New Roman" panose="02020603050405020304" pitchFamily="18" charset="0"/>
              </a:rPr>
              <a:t> </a:t>
            </a:r>
            <a:r>
              <a:rPr lang="hu-HU" sz="1200" dirty="0" err="1">
                <a:effectLst/>
                <a:latin typeface="Lora" pitchFamily="2" charset="-18"/>
                <a:ea typeface="Calibri" panose="020F0502020204030204" pitchFamily="34" charset="0"/>
                <a:cs typeface="Times New Roman" panose="02020603050405020304" pitchFamily="18" charset="0"/>
              </a:rPr>
              <a:t>for</a:t>
            </a:r>
            <a:r>
              <a:rPr lang="hu-HU" sz="1200" dirty="0">
                <a:effectLst/>
                <a:latin typeface="Lora" pitchFamily="2" charset="-18"/>
                <a:ea typeface="Calibri" panose="020F0502020204030204" pitchFamily="34" charset="0"/>
                <a:cs typeface="Times New Roman" panose="02020603050405020304" pitchFamily="18" charset="0"/>
              </a:rPr>
              <a:t> 20 OECD </a:t>
            </a:r>
            <a:r>
              <a:rPr lang="hu-HU" sz="1200" dirty="0" err="1">
                <a:effectLst/>
                <a:latin typeface="Lora" pitchFamily="2" charset="-18"/>
                <a:ea typeface="Calibri" panose="020F0502020204030204" pitchFamily="34" charset="0"/>
                <a:cs typeface="Times New Roman" panose="02020603050405020304" pitchFamily="18" charset="0"/>
              </a:rPr>
              <a:t>Countries</a:t>
            </a:r>
            <a:r>
              <a:rPr lang="hu-HU" sz="1200" dirty="0">
                <a:effectLst/>
                <a:latin typeface="Lora" pitchFamily="2" charset="-18"/>
                <a:ea typeface="Calibri" panose="020F0502020204030204" pitchFamily="34" charset="0"/>
                <a:cs typeface="Times New Roman" panose="02020603050405020304" pitchFamily="18" charset="0"/>
              </a:rPr>
              <a:t>. </a:t>
            </a:r>
            <a:r>
              <a:rPr lang="hu-HU" sz="1200" i="1" dirty="0" err="1">
                <a:effectLst/>
                <a:latin typeface="Lora" pitchFamily="2" charset="-18"/>
                <a:ea typeface="Calibri" panose="020F0502020204030204" pitchFamily="34" charset="0"/>
                <a:cs typeface="Times New Roman" panose="02020603050405020304" pitchFamily="18" charset="0"/>
              </a:rPr>
              <a:t>Fiscal</a:t>
            </a:r>
            <a:r>
              <a:rPr lang="hu-HU" sz="1200" i="1" dirty="0">
                <a:effectLst/>
                <a:latin typeface="Lora" pitchFamily="2" charset="-18"/>
                <a:ea typeface="Calibri" panose="020F0502020204030204" pitchFamily="34" charset="0"/>
                <a:cs typeface="Times New Roman" panose="02020603050405020304" pitchFamily="18" charset="0"/>
              </a:rPr>
              <a:t> </a:t>
            </a:r>
            <a:r>
              <a:rPr lang="hu-HU" sz="1200" i="1" dirty="0" err="1">
                <a:effectLst/>
                <a:latin typeface="Lora" pitchFamily="2" charset="-18"/>
                <a:ea typeface="Calibri" panose="020F0502020204030204" pitchFamily="34" charset="0"/>
                <a:cs typeface="Times New Roman" panose="02020603050405020304" pitchFamily="18" charset="0"/>
              </a:rPr>
              <a:t>Studies</a:t>
            </a:r>
            <a:r>
              <a:rPr lang="hu-HU" sz="1200" dirty="0">
                <a:effectLst/>
                <a:latin typeface="Lora" pitchFamily="2" charset="-18"/>
                <a:ea typeface="Calibri" panose="020F0502020204030204" pitchFamily="34" charset="0"/>
                <a:cs typeface="Times New Roman" panose="02020603050405020304" pitchFamily="18" charset="0"/>
              </a:rPr>
              <a:t>, 2. 197-224. o.</a:t>
            </a:r>
          </a:p>
          <a:p>
            <a:pPr marL="342900" lvl="0" indent="-342900">
              <a:lnSpc>
                <a:spcPct val="107000"/>
              </a:lnSpc>
              <a:spcBef>
                <a:spcPts val="0"/>
              </a:spcBef>
              <a:spcAft>
                <a:spcPts val="800"/>
              </a:spcAft>
              <a:buFont typeface="Arial" panose="020B0604020202020204" pitchFamily="34" charset="0"/>
              <a:buChar char="•"/>
              <a:tabLst>
                <a:tab pos="457200" algn="l"/>
              </a:tabLst>
            </a:pPr>
            <a:r>
              <a:rPr lang="hu-HU" sz="1200" dirty="0" err="1">
                <a:effectLst/>
                <a:latin typeface="Lora" pitchFamily="2" charset="-18"/>
                <a:ea typeface="Calibri" panose="020F0502020204030204" pitchFamily="34" charset="0"/>
                <a:cs typeface="Times New Roman" panose="02020603050405020304" pitchFamily="18" charset="0"/>
              </a:rPr>
              <a:t>Flyvbjerg</a:t>
            </a:r>
            <a:r>
              <a:rPr lang="hu-HU" sz="1200" dirty="0">
                <a:effectLst/>
                <a:latin typeface="Lora" pitchFamily="2" charset="-18"/>
                <a:ea typeface="Calibri" panose="020F0502020204030204" pitchFamily="34" charset="0"/>
                <a:cs typeface="Times New Roman" panose="02020603050405020304" pitchFamily="18" charset="0"/>
              </a:rPr>
              <a:t>, B., </a:t>
            </a:r>
            <a:r>
              <a:rPr lang="hu-HU" sz="1200" dirty="0" err="1">
                <a:effectLst/>
                <a:latin typeface="Lora" pitchFamily="2" charset="-18"/>
                <a:ea typeface="Calibri" panose="020F0502020204030204" pitchFamily="34" charset="0"/>
                <a:cs typeface="Times New Roman" panose="02020603050405020304" pitchFamily="18" charset="0"/>
              </a:rPr>
              <a:t>Holm</a:t>
            </a:r>
            <a:r>
              <a:rPr lang="hu-HU" sz="1200" dirty="0">
                <a:effectLst/>
                <a:latin typeface="Lora" pitchFamily="2" charset="-18"/>
                <a:ea typeface="Calibri" panose="020F0502020204030204" pitchFamily="34" charset="0"/>
                <a:cs typeface="Times New Roman" panose="02020603050405020304" pitchFamily="18" charset="0"/>
              </a:rPr>
              <a:t>, M. S., </a:t>
            </a:r>
            <a:r>
              <a:rPr lang="hu-HU" sz="1200" dirty="0" err="1">
                <a:effectLst/>
                <a:latin typeface="Lora" pitchFamily="2" charset="-18"/>
                <a:ea typeface="Calibri" panose="020F0502020204030204" pitchFamily="34" charset="0"/>
                <a:cs typeface="Times New Roman" panose="02020603050405020304" pitchFamily="18" charset="0"/>
              </a:rPr>
              <a:t>Buhl</a:t>
            </a:r>
            <a:r>
              <a:rPr lang="hu-HU" sz="1200" dirty="0">
                <a:effectLst/>
                <a:latin typeface="Lora" pitchFamily="2" charset="-18"/>
                <a:ea typeface="Calibri" panose="020F0502020204030204" pitchFamily="34" charset="0"/>
                <a:cs typeface="Times New Roman" panose="02020603050405020304" pitchFamily="18" charset="0"/>
              </a:rPr>
              <a:t>, S. (2002): </a:t>
            </a:r>
            <a:r>
              <a:rPr lang="hu-HU" sz="1200" dirty="0" err="1">
                <a:effectLst/>
                <a:latin typeface="Lora" pitchFamily="2" charset="-18"/>
                <a:ea typeface="Calibri" panose="020F0502020204030204" pitchFamily="34" charset="0"/>
                <a:cs typeface="Times New Roman" panose="02020603050405020304" pitchFamily="18" charset="0"/>
              </a:rPr>
              <a:t>Underestimating</a:t>
            </a:r>
            <a:r>
              <a:rPr lang="hu-HU" sz="1200" dirty="0">
                <a:effectLst/>
                <a:latin typeface="Lora" pitchFamily="2" charset="-18"/>
                <a:ea typeface="Calibri" panose="020F0502020204030204" pitchFamily="34" charset="0"/>
                <a:cs typeface="Times New Roman" panose="02020603050405020304" pitchFamily="18" charset="0"/>
              </a:rPr>
              <a:t> </a:t>
            </a:r>
            <a:r>
              <a:rPr lang="hu-HU" sz="1200" dirty="0" err="1">
                <a:effectLst/>
                <a:latin typeface="Lora" pitchFamily="2" charset="-18"/>
                <a:ea typeface="Calibri" panose="020F0502020204030204" pitchFamily="34" charset="0"/>
                <a:cs typeface="Times New Roman" panose="02020603050405020304" pitchFamily="18" charset="0"/>
              </a:rPr>
              <a:t>Costs</a:t>
            </a:r>
            <a:r>
              <a:rPr lang="hu-HU" sz="1200" dirty="0">
                <a:effectLst/>
                <a:latin typeface="Lora" pitchFamily="2" charset="-18"/>
                <a:ea typeface="Calibri" panose="020F0502020204030204" pitchFamily="34" charset="0"/>
                <a:cs typeface="Times New Roman" panose="02020603050405020304" pitchFamily="18" charset="0"/>
              </a:rPr>
              <a:t> in Public Works </a:t>
            </a:r>
            <a:r>
              <a:rPr lang="hu-HU" sz="1200" dirty="0" err="1">
                <a:effectLst/>
                <a:latin typeface="Lora" pitchFamily="2" charset="-18"/>
                <a:ea typeface="Calibri" panose="020F0502020204030204" pitchFamily="34" charset="0"/>
                <a:cs typeface="Times New Roman" panose="02020603050405020304" pitchFamily="18" charset="0"/>
              </a:rPr>
              <a:t>Projects</a:t>
            </a:r>
            <a:r>
              <a:rPr lang="hu-HU" sz="1200" dirty="0">
                <a:effectLst/>
                <a:latin typeface="Lora" pitchFamily="2" charset="-18"/>
                <a:ea typeface="Calibri" panose="020F0502020204030204" pitchFamily="34" charset="0"/>
                <a:cs typeface="Times New Roman" panose="02020603050405020304" pitchFamily="18" charset="0"/>
              </a:rPr>
              <a:t>: </a:t>
            </a:r>
            <a:r>
              <a:rPr lang="hu-HU" sz="1200" dirty="0" err="1">
                <a:effectLst/>
                <a:latin typeface="Lora" pitchFamily="2" charset="-18"/>
                <a:ea typeface="Calibri" panose="020F0502020204030204" pitchFamily="34" charset="0"/>
                <a:cs typeface="Times New Roman" panose="02020603050405020304" pitchFamily="18" charset="0"/>
              </a:rPr>
              <a:t>Error</a:t>
            </a:r>
            <a:r>
              <a:rPr lang="hu-HU" sz="1200" dirty="0">
                <a:effectLst/>
                <a:latin typeface="Lora" pitchFamily="2" charset="-18"/>
                <a:ea typeface="Calibri" panose="020F0502020204030204" pitchFamily="34" charset="0"/>
                <a:cs typeface="Times New Roman" panose="02020603050405020304" pitchFamily="18" charset="0"/>
              </a:rPr>
              <a:t> </a:t>
            </a:r>
            <a:r>
              <a:rPr lang="hu-HU" sz="1200" dirty="0" err="1">
                <a:effectLst/>
                <a:latin typeface="Lora" pitchFamily="2" charset="-18"/>
                <a:ea typeface="Calibri" panose="020F0502020204030204" pitchFamily="34" charset="0"/>
                <a:cs typeface="Times New Roman" panose="02020603050405020304" pitchFamily="18" charset="0"/>
              </a:rPr>
              <a:t>or</a:t>
            </a:r>
            <a:r>
              <a:rPr lang="hu-HU" sz="1200" dirty="0">
                <a:effectLst/>
                <a:latin typeface="Lora" pitchFamily="2" charset="-18"/>
                <a:ea typeface="Calibri" panose="020F0502020204030204" pitchFamily="34" charset="0"/>
                <a:cs typeface="Times New Roman" panose="02020603050405020304" pitchFamily="18" charset="0"/>
              </a:rPr>
              <a:t> Lie? </a:t>
            </a:r>
            <a:r>
              <a:rPr lang="hu-HU" sz="1200" i="1" dirty="0">
                <a:effectLst/>
                <a:latin typeface="Lora" pitchFamily="2" charset="-18"/>
                <a:ea typeface="Calibri" panose="020F0502020204030204" pitchFamily="34" charset="0"/>
                <a:cs typeface="Times New Roman" panose="02020603050405020304" pitchFamily="18" charset="0"/>
              </a:rPr>
              <a:t>Journal of </a:t>
            </a:r>
            <a:r>
              <a:rPr lang="hu-HU" sz="1200" i="1" dirty="0" err="1">
                <a:effectLst/>
                <a:latin typeface="Lora" pitchFamily="2" charset="-18"/>
                <a:ea typeface="Calibri" panose="020F0502020204030204" pitchFamily="34" charset="0"/>
                <a:cs typeface="Times New Roman" panose="02020603050405020304" pitchFamily="18" charset="0"/>
              </a:rPr>
              <a:t>the</a:t>
            </a:r>
            <a:r>
              <a:rPr lang="hu-HU" sz="1200" i="1" dirty="0">
                <a:effectLst/>
                <a:latin typeface="Lora" pitchFamily="2" charset="-18"/>
                <a:ea typeface="Calibri" panose="020F0502020204030204" pitchFamily="34" charset="0"/>
                <a:cs typeface="Times New Roman" panose="02020603050405020304" pitchFamily="18" charset="0"/>
              </a:rPr>
              <a:t> American </a:t>
            </a:r>
            <a:r>
              <a:rPr lang="hu-HU" sz="1200" i="1" dirty="0" err="1">
                <a:effectLst/>
                <a:latin typeface="Lora" pitchFamily="2" charset="-18"/>
                <a:ea typeface="Calibri" panose="020F0502020204030204" pitchFamily="34" charset="0"/>
                <a:cs typeface="Times New Roman" panose="02020603050405020304" pitchFamily="18" charset="0"/>
              </a:rPr>
              <a:t>Planning</a:t>
            </a:r>
            <a:r>
              <a:rPr lang="hu-HU" sz="1200" i="1" dirty="0">
                <a:effectLst/>
                <a:latin typeface="Lora" pitchFamily="2" charset="-18"/>
                <a:ea typeface="Calibri" panose="020F0502020204030204" pitchFamily="34" charset="0"/>
                <a:cs typeface="Times New Roman" panose="02020603050405020304" pitchFamily="18" charset="0"/>
              </a:rPr>
              <a:t> </a:t>
            </a:r>
            <a:r>
              <a:rPr lang="hu-HU" sz="1200" i="1" dirty="0" err="1">
                <a:effectLst/>
                <a:latin typeface="Lora" pitchFamily="2" charset="-18"/>
                <a:ea typeface="Calibri" panose="020F0502020204030204" pitchFamily="34" charset="0"/>
                <a:cs typeface="Times New Roman" panose="02020603050405020304" pitchFamily="18" charset="0"/>
              </a:rPr>
              <a:t>Association</a:t>
            </a:r>
            <a:r>
              <a:rPr lang="hu-HU" sz="1200" dirty="0">
                <a:effectLst/>
                <a:latin typeface="Lora" pitchFamily="2" charset="-18"/>
                <a:ea typeface="Calibri" panose="020F0502020204030204" pitchFamily="34" charset="0"/>
                <a:cs typeface="Times New Roman" panose="02020603050405020304" pitchFamily="18" charset="0"/>
              </a:rPr>
              <a:t>, 3. 279-295. o.</a:t>
            </a:r>
          </a:p>
          <a:p>
            <a:pPr marL="342900" lvl="0" indent="-342900">
              <a:lnSpc>
                <a:spcPct val="107000"/>
              </a:lnSpc>
              <a:spcBef>
                <a:spcPts val="0"/>
              </a:spcBef>
              <a:spcAft>
                <a:spcPts val="800"/>
              </a:spcAft>
              <a:buFont typeface="Arial" panose="020B0604020202020204" pitchFamily="34" charset="0"/>
              <a:buChar char="•"/>
              <a:tabLst>
                <a:tab pos="457200" algn="l"/>
              </a:tabLst>
            </a:pPr>
            <a:r>
              <a:rPr lang="hu-HU" sz="1200" dirty="0" err="1">
                <a:effectLst/>
                <a:latin typeface="Lora" pitchFamily="2" charset="-18"/>
                <a:ea typeface="Calibri" panose="020F0502020204030204" pitchFamily="34" charset="0"/>
                <a:cs typeface="Times New Roman" panose="02020603050405020304" pitchFamily="18" charset="0"/>
              </a:rPr>
              <a:t>Flyvbjerg</a:t>
            </a:r>
            <a:r>
              <a:rPr lang="hu-HU" sz="1200" dirty="0">
                <a:effectLst/>
                <a:latin typeface="Lora" pitchFamily="2" charset="-18"/>
                <a:ea typeface="Calibri" panose="020F0502020204030204" pitchFamily="34" charset="0"/>
                <a:cs typeface="Times New Roman" panose="02020603050405020304" pitchFamily="18" charset="0"/>
              </a:rPr>
              <a:t>, B., </a:t>
            </a:r>
            <a:r>
              <a:rPr lang="hu-HU" sz="1200" dirty="0" err="1">
                <a:effectLst/>
                <a:latin typeface="Lora" pitchFamily="2" charset="-18"/>
                <a:ea typeface="Calibri" panose="020F0502020204030204" pitchFamily="34" charset="0"/>
                <a:cs typeface="Times New Roman" panose="02020603050405020304" pitchFamily="18" charset="0"/>
              </a:rPr>
              <a:t>Skamris</a:t>
            </a:r>
            <a:r>
              <a:rPr lang="hu-HU" sz="1200" dirty="0">
                <a:effectLst/>
                <a:latin typeface="Lora" pitchFamily="2" charset="-18"/>
                <a:ea typeface="Calibri" panose="020F0502020204030204" pitchFamily="34" charset="0"/>
                <a:cs typeface="Times New Roman" panose="02020603050405020304" pitchFamily="18" charset="0"/>
              </a:rPr>
              <a:t> </a:t>
            </a:r>
            <a:r>
              <a:rPr lang="hu-HU" sz="1200" dirty="0" err="1">
                <a:effectLst/>
                <a:latin typeface="Lora" pitchFamily="2" charset="-18"/>
                <a:ea typeface="Calibri" panose="020F0502020204030204" pitchFamily="34" charset="0"/>
                <a:cs typeface="Times New Roman" panose="02020603050405020304" pitchFamily="18" charset="0"/>
              </a:rPr>
              <a:t>Holm</a:t>
            </a:r>
            <a:r>
              <a:rPr lang="hu-HU" sz="1200" dirty="0">
                <a:effectLst/>
                <a:latin typeface="Lora" pitchFamily="2" charset="-18"/>
                <a:ea typeface="Calibri" panose="020F0502020204030204" pitchFamily="34" charset="0"/>
                <a:cs typeface="Times New Roman" panose="02020603050405020304" pitchFamily="18" charset="0"/>
              </a:rPr>
              <a:t>, M. K., </a:t>
            </a:r>
            <a:r>
              <a:rPr lang="hu-HU" sz="1200" dirty="0" err="1">
                <a:effectLst/>
                <a:latin typeface="Lora" pitchFamily="2" charset="-18"/>
                <a:ea typeface="Calibri" panose="020F0502020204030204" pitchFamily="34" charset="0"/>
                <a:cs typeface="Times New Roman" panose="02020603050405020304" pitchFamily="18" charset="0"/>
              </a:rPr>
              <a:t>Buhl</a:t>
            </a:r>
            <a:r>
              <a:rPr lang="hu-HU" sz="1200" dirty="0">
                <a:effectLst/>
                <a:latin typeface="Lora" pitchFamily="2" charset="-18"/>
                <a:ea typeface="Calibri" panose="020F0502020204030204" pitchFamily="34" charset="0"/>
                <a:cs typeface="Times New Roman" panose="02020603050405020304" pitchFamily="18" charset="0"/>
              </a:rPr>
              <a:t>, S. L. (2004): </a:t>
            </a:r>
            <a:r>
              <a:rPr lang="hu-HU" sz="1200" dirty="0" err="1">
                <a:effectLst/>
                <a:latin typeface="Lora" pitchFamily="2" charset="-18"/>
                <a:ea typeface="Calibri" panose="020F0502020204030204" pitchFamily="34" charset="0"/>
                <a:cs typeface="Times New Roman" panose="02020603050405020304" pitchFamily="18" charset="0"/>
              </a:rPr>
              <a:t>What</a:t>
            </a:r>
            <a:r>
              <a:rPr lang="hu-HU" sz="1200" dirty="0">
                <a:effectLst/>
                <a:latin typeface="Lora" pitchFamily="2" charset="-18"/>
                <a:ea typeface="Calibri" panose="020F0502020204030204" pitchFamily="34" charset="0"/>
                <a:cs typeface="Times New Roman" panose="02020603050405020304" pitchFamily="18" charset="0"/>
              </a:rPr>
              <a:t> </a:t>
            </a:r>
            <a:r>
              <a:rPr lang="hu-HU" sz="1200" dirty="0" err="1">
                <a:effectLst/>
                <a:latin typeface="Lora" pitchFamily="2" charset="-18"/>
                <a:ea typeface="Calibri" panose="020F0502020204030204" pitchFamily="34" charset="0"/>
                <a:cs typeface="Times New Roman" panose="02020603050405020304" pitchFamily="18" charset="0"/>
              </a:rPr>
              <a:t>Causes</a:t>
            </a:r>
            <a:r>
              <a:rPr lang="hu-HU" sz="1200" dirty="0">
                <a:effectLst/>
                <a:latin typeface="Lora" pitchFamily="2" charset="-18"/>
                <a:ea typeface="Calibri" panose="020F0502020204030204" pitchFamily="34" charset="0"/>
                <a:cs typeface="Times New Roman" panose="02020603050405020304" pitchFamily="18" charset="0"/>
              </a:rPr>
              <a:t> Cost </a:t>
            </a:r>
            <a:r>
              <a:rPr lang="hu-HU" sz="1200" dirty="0" err="1">
                <a:effectLst/>
                <a:latin typeface="Lora" pitchFamily="2" charset="-18"/>
                <a:ea typeface="Calibri" panose="020F0502020204030204" pitchFamily="34" charset="0"/>
                <a:cs typeface="Times New Roman" panose="02020603050405020304" pitchFamily="18" charset="0"/>
              </a:rPr>
              <a:t>Overrun</a:t>
            </a:r>
            <a:r>
              <a:rPr lang="hu-HU" sz="1200" dirty="0">
                <a:effectLst/>
                <a:latin typeface="Lora" pitchFamily="2" charset="-18"/>
                <a:ea typeface="Calibri" panose="020F0502020204030204" pitchFamily="34" charset="0"/>
                <a:cs typeface="Times New Roman" panose="02020603050405020304" pitchFamily="18" charset="0"/>
              </a:rPr>
              <a:t> in </a:t>
            </a:r>
            <a:r>
              <a:rPr lang="hu-HU" sz="1200" dirty="0" err="1">
                <a:effectLst/>
                <a:latin typeface="Lora" pitchFamily="2" charset="-18"/>
                <a:ea typeface="Calibri" panose="020F0502020204030204" pitchFamily="34" charset="0"/>
                <a:cs typeface="Times New Roman" panose="02020603050405020304" pitchFamily="18" charset="0"/>
              </a:rPr>
              <a:t>Transport</a:t>
            </a:r>
            <a:r>
              <a:rPr lang="hu-HU" sz="1200" dirty="0">
                <a:effectLst/>
                <a:latin typeface="Lora" pitchFamily="2" charset="-18"/>
                <a:ea typeface="Calibri" panose="020F0502020204030204" pitchFamily="34" charset="0"/>
                <a:cs typeface="Times New Roman" panose="02020603050405020304" pitchFamily="18" charset="0"/>
              </a:rPr>
              <a:t> </a:t>
            </a:r>
            <a:r>
              <a:rPr lang="hu-HU" sz="1200" dirty="0" err="1">
                <a:effectLst/>
                <a:latin typeface="Lora" pitchFamily="2" charset="-18"/>
                <a:ea typeface="Calibri" panose="020F0502020204030204" pitchFamily="34" charset="0"/>
                <a:cs typeface="Times New Roman" panose="02020603050405020304" pitchFamily="18" charset="0"/>
              </a:rPr>
              <a:t>Infrastructure</a:t>
            </a:r>
            <a:r>
              <a:rPr lang="hu-HU" sz="1200" dirty="0">
                <a:effectLst/>
                <a:latin typeface="Lora" pitchFamily="2" charset="-18"/>
                <a:ea typeface="Calibri" panose="020F0502020204030204" pitchFamily="34" charset="0"/>
                <a:cs typeface="Times New Roman" panose="02020603050405020304" pitchFamily="18" charset="0"/>
              </a:rPr>
              <a:t> </a:t>
            </a:r>
            <a:r>
              <a:rPr lang="hu-HU" sz="1200" dirty="0" err="1">
                <a:effectLst/>
                <a:latin typeface="Lora" pitchFamily="2" charset="-18"/>
                <a:ea typeface="Calibri" panose="020F0502020204030204" pitchFamily="34" charset="0"/>
                <a:cs typeface="Times New Roman" panose="02020603050405020304" pitchFamily="18" charset="0"/>
              </a:rPr>
              <a:t>Projects</a:t>
            </a:r>
            <a:r>
              <a:rPr lang="hu-HU" sz="1200" dirty="0">
                <a:effectLst/>
                <a:latin typeface="Lora" pitchFamily="2" charset="-18"/>
                <a:ea typeface="Calibri" panose="020F0502020204030204" pitchFamily="34" charset="0"/>
                <a:cs typeface="Times New Roman" panose="02020603050405020304" pitchFamily="18" charset="0"/>
              </a:rPr>
              <a:t>?</a:t>
            </a:r>
            <a:r>
              <a:rPr lang="hu-HU" sz="1200" i="1" dirty="0">
                <a:effectLst/>
                <a:latin typeface="Lora" pitchFamily="2" charset="-18"/>
                <a:ea typeface="Calibri" panose="020F0502020204030204" pitchFamily="34" charset="0"/>
                <a:cs typeface="Times New Roman" panose="02020603050405020304" pitchFamily="18" charset="0"/>
              </a:rPr>
              <a:t> </a:t>
            </a:r>
            <a:r>
              <a:rPr lang="hu-HU" sz="1200" i="1" dirty="0" err="1">
                <a:effectLst/>
                <a:latin typeface="Lora" pitchFamily="2" charset="-18"/>
                <a:ea typeface="Calibri" panose="020F0502020204030204" pitchFamily="34" charset="0"/>
                <a:cs typeface="Times New Roman" panose="02020603050405020304" pitchFamily="18" charset="0"/>
              </a:rPr>
              <a:t>Transport</a:t>
            </a:r>
            <a:r>
              <a:rPr lang="hu-HU" sz="1200" i="1" dirty="0">
                <a:effectLst/>
                <a:latin typeface="Lora" pitchFamily="2" charset="-18"/>
                <a:ea typeface="Calibri" panose="020F0502020204030204" pitchFamily="34" charset="0"/>
                <a:cs typeface="Times New Roman" panose="02020603050405020304" pitchFamily="18" charset="0"/>
              </a:rPr>
              <a:t> </a:t>
            </a:r>
            <a:r>
              <a:rPr lang="hu-HU" sz="1200" i="1" dirty="0" err="1">
                <a:effectLst/>
                <a:latin typeface="Lora" pitchFamily="2" charset="-18"/>
                <a:ea typeface="Calibri" panose="020F0502020204030204" pitchFamily="34" charset="0"/>
                <a:cs typeface="Times New Roman" panose="02020603050405020304" pitchFamily="18" charset="0"/>
              </a:rPr>
              <a:t>Reviews</a:t>
            </a:r>
            <a:r>
              <a:rPr lang="hu-HU" sz="1200" i="1" dirty="0">
                <a:effectLst/>
                <a:latin typeface="Lora" pitchFamily="2" charset="-18"/>
                <a:ea typeface="Calibri" panose="020F0502020204030204" pitchFamily="34" charset="0"/>
                <a:cs typeface="Times New Roman" panose="02020603050405020304" pitchFamily="18" charset="0"/>
              </a:rPr>
              <a:t>,</a:t>
            </a:r>
            <a:r>
              <a:rPr lang="hu-HU" sz="1200" dirty="0">
                <a:effectLst/>
                <a:latin typeface="Lora" pitchFamily="2" charset="-18"/>
                <a:ea typeface="Calibri" panose="020F0502020204030204" pitchFamily="34" charset="0"/>
                <a:cs typeface="Times New Roman" panose="02020603050405020304" pitchFamily="18" charset="0"/>
              </a:rPr>
              <a:t> 1. 3-18. o.</a:t>
            </a:r>
          </a:p>
          <a:p>
            <a:pPr marL="342900" lvl="0" indent="-342900">
              <a:lnSpc>
                <a:spcPct val="107000"/>
              </a:lnSpc>
              <a:spcBef>
                <a:spcPts val="0"/>
              </a:spcBef>
              <a:spcAft>
                <a:spcPts val="800"/>
              </a:spcAft>
              <a:buFont typeface="Arial" panose="020B0604020202020204" pitchFamily="34" charset="0"/>
              <a:buChar char="•"/>
              <a:tabLst>
                <a:tab pos="457200" algn="l"/>
              </a:tabLst>
            </a:pPr>
            <a:r>
              <a:rPr lang="hu-HU" sz="1200" dirty="0" err="1">
                <a:effectLst/>
                <a:latin typeface="Lora" pitchFamily="2" charset="-18"/>
                <a:ea typeface="Calibri" panose="020F0502020204030204" pitchFamily="34" charset="0"/>
                <a:cs typeface="Times New Roman" panose="02020603050405020304" pitchFamily="18" charset="0"/>
              </a:rPr>
              <a:t>Flyvbjerg</a:t>
            </a:r>
            <a:r>
              <a:rPr lang="hu-HU" sz="1200" dirty="0">
                <a:effectLst/>
                <a:latin typeface="Lora" pitchFamily="2" charset="-18"/>
                <a:ea typeface="Calibri" panose="020F0502020204030204" pitchFamily="34" charset="0"/>
                <a:cs typeface="Times New Roman" panose="02020603050405020304" pitchFamily="18" charset="0"/>
              </a:rPr>
              <a:t>, B., </a:t>
            </a:r>
            <a:r>
              <a:rPr lang="hu-HU" sz="1200" dirty="0" err="1">
                <a:effectLst/>
                <a:latin typeface="Lora" pitchFamily="2" charset="-18"/>
                <a:ea typeface="Calibri" panose="020F0502020204030204" pitchFamily="34" charset="0"/>
                <a:cs typeface="Times New Roman" panose="02020603050405020304" pitchFamily="18" charset="0"/>
              </a:rPr>
              <a:t>Skamris</a:t>
            </a:r>
            <a:r>
              <a:rPr lang="hu-HU" sz="1200" dirty="0">
                <a:effectLst/>
                <a:latin typeface="Lora" pitchFamily="2" charset="-18"/>
                <a:ea typeface="Calibri" panose="020F0502020204030204" pitchFamily="34" charset="0"/>
                <a:cs typeface="Times New Roman" panose="02020603050405020304" pitchFamily="18" charset="0"/>
              </a:rPr>
              <a:t> </a:t>
            </a:r>
            <a:r>
              <a:rPr lang="hu-HU" sz="1200" dirty="0" err="1">
                <a:effectLst/>
                <a:latin typeface="Lora" pitchFamily="2" charset="-18"/>
                <a:ea typeface="Calibri" panose="020F0502020204030204" pitchFamily="34" charset="0"/>
                <a:cs typeface="Times New Roman" panose="02020603050405020304" pitchFamily="18" charset="0"/>
              </a:rPr>
              <a:t>Holm</a:t>
            </a:r>
            <a:r>
              <a:rPr lang="hu-HU" sz="1200" dirty="0">
                <a:effectLst/>
                <a:latin typeface="Lora" pitchFamily="2" charset="-18"/>
                <a:ea typeface="Calibri" panose="020F0502020204030204" pitchFamily="34" charset="0"/>
                <a:cs typeface="Times New Roman" panose="02020603050405020304" pitchFamily="18" charset="0"/>
              </a:rPr>
              <a:t>, M. K., </a:t>
            </a:r>
            <a:r>
              <a:rPr lang="hu-HU" sz="1200" dirty="0" err="1">
                <a:effectLst/>
                <a:latin typeface="Lora" pitchFamily="2" charset="-18"/>
                <a:ea typeface="Calibri" panose="020F0502020204030204" pitchFamily="34" charset="0"/>
                <a:cs typeface="Times New Roman" panose="02020603050405020304" pitchFamily="18" charset="0"/>
              </a:rPr>
              <a:t>Buhl</a:t>
            </a:r>
            <a:r>
              <a:rPr lang="hu-HU" sz="1200" dirty="0">
                <a:effectLst/>
                <a:latin typeface="Lora" pitchFamily="2" charset="-18"/>
                <a:ea typeface="Calibri" panose="020F0502020204030204" pitchFamily="34" charset="0"/>
                <a:cs typeface="Times New Roman" panose="02020603050405020304" pitchFamily="18" charset="0"/>
              </a:rPr>
              <a:t>, S. L. (2005): </a:t>
            </a:r>
            <a:r>
              <a:rPr lang="hu-HU" sz="1200" dirty="0" err="1">
                <a:effectLst/>
                <a:latin typeface="Lora" pitchFamily="2" charset="-18"/>
                <a:ea typeface="Calibri" panose="020F0502020204030204" pitchFamily="34" charset="0"/>
                <a:cs typeface="Times New Roman" panose="02020603050405020304" pitchFamily="18" charset="0"/>
              </a:rPr>
              <a:t>How</a:t>
            </a:r>
            <a:r>
              <a:rPr lang="hu-HU" sz="1200" dirty="0">
                <a:effectLst/>
                <a:latin typeface="Lora" pitchFamily="2" charset="-18"/>
                <a:ea typeface="Calibri" panose="020F0502020204030204" pitchFamily="34" charset="0"/>
                <a:cs typeface="Times New Roman" panose="02020603050405020304" pitchFamily="18" charset="0"/>
              </a:rPr>
              <a:t> (In)</a:t>
            </a:r>
            <a:r>
              <a:rPr lang="hu-HU" sz="1200" dirty="0" err="1">
                <a:effectLst/>
                <a:latin typeface="Lora" pitchFamily="2" charset="-18"/>
                <a:ea typeface="Calibri" panose="020F0502020204030204" pitchFamily="34" charset="0"/>
                <a:cs typeface="Times New Roman" panose="02020603050405020304" pitchFamily="18" charset="0"/>
              </a:rPr>
              <a:t>accurate</a:t>
            </a:r>
            <a:r>
              <a:rPr lang="hu-HU" sz="1200" dirty="0">
                <a:effectLst/>
                <a:latin typeface="Lora" pitchFamily="2" charset="-18"/>
                <a:ea typeface="Calibri" panose="020F0502020204030204" pitchFamily="34" charset="0"/>
                <a:cs typeface="Times New Roman" panose="02020603050405020304" pitchFamily="18" charset="0"/>
              </a:rPr>
              <a:t> </a:t>
            </a:r>
            <a:r>
              <a:rPr lang="hu-HU" sz="1200" dirty="0" err="1">
                <a:effectLst/>
                <a:latin typeface="Lora" pitchFamily="2" charset="-18"/>
                <a:ea typeface="Calibri" panose="020F0502020204030204" pitchFamily="34" charset="0"/>
                <a:cs typeface="Times New Roman" panose="02020603050405020304" pitchFamily="18" charset="0"/>
              </a:rPr>
              <a:t>Are</a:t>
            </a:r>
            <a:r>
              <a:rPr lang="hu-HU" sz="1200" dirty="0">
                <a:effectLst/>
                <a:latin typeface="Lora" pitchFamily="2" charset="-18"/>
                <a:ea typeface="Calibri" panose="020F0502020204030204" pitchFamily="34" charset="0"/>
                <a:cs typeface="Times New Roman" panose="02020603050405020304" pitchFamily="18" charset="0"/>
              </a:rPr>
              <a:t> </a:t>
            </a:r>
            <a:r>
              <a:rPr lang="hu-HU" sz="1200" dirty="0" err="1">
                <a:effectLst/>
                <a:latin typeface="Lora" pitchFamily="2" charset="-18"/>
                <a:ea typeface="Calibri" panose="020F0502020204030204" pitchFamily="34" charset="0"/>
                <a:cs typeface="Times New Roman" panose="02020603050405020304" pitchFamily="18" charset="0"/>
              </a:rPr>
              <a:t>Demand</a:t>
            </a:r>
            <a:r>
              <a:rPr lang="hu-HU" sz="1200" dirty="0">
                <a:effectLst/>
                <a:latin typeface="Lora" pitchFamily="2" charset="-18"/>
                <a:ea typeface="Calibri" panose="020F0502020204030204" pitchFamily="34" charset="0"/>
                <a:cs typeface="Times New Roman" panose="02020603050405020304" pitchFamily="18" charset="0"/>
              </a:rPr>
              <a:t> </a:t>
            </a:r>
            <a:r>
              <a:rPr lang="hu-HU" sz="1200" dirty="0" err="1">
                <a:effectLst/>
                <a:latin typeface="Lora" pitchFamily="2" charset="-18"/>
                <a:ea typeface="Calibri" panose="020F0502020204030204" pitchFamily="34" charset="0"/>
                <a:cs typeface="Times New Roman" panose="02020603050405020304" pitchFamily="18" charset="0"/>
              </a:rPr>
              <a:t>Forecasts</a:t>
            </a:r>
            <a:r>
              <a:rPr lang="hu-HU" sz="1200" dirty="0">
                <a:effectLst/>
                <a:latin typeface="Lora" pitchFamily="2" charset="-18"/>
                <a:ea typeface="Calibri" panose="020F0502020204030204" pitchFamily="34" charset="0"/>
                <a:cs typeface="Times New Roman" panose="02020603050405020304" pitchFamily="18" charset="0"/>
              </a:rPr>
              <a:t> in Public Works </a:t>
            </a:r>
            <a:r>
              <a:rPr lang="hu-HU" sz="1200" dirty="0" err="1">
                <a:effectLst/>
                <a:latin typeface="Lora" pitchFamily="2" charset="-18"/>
                <a:ea typeface="Calibri" panose="020F0502020204030204" pitchFamily="34" charset="0"/>
                <a:cs typeface="Times New Roman" panose="02020603050405020304" pitchFamily="18" charset="0"/>
              </a:rPr>
              <a:t>Projects</a:t>
            </a:r>
            <a:r>
              <a:rPr lang="hu-HU" sz="1200" dirty="0">
                <a:effectLst/>
                <a:latin typeface="Lora" pitchFamily="2" charset="-18"/>
                <a:ea typeface="Calibri" panose="020F0502020204030204" pitchFamily="34" charset="0"/>
                <a:cs typeface="Times New Roman" panose="02020603050405020304" pitchFamily="18" charset="0"/>
              </a:rPr>
              <a:t>? The </a:t>
            </a:r>
            <a:r>
              <a:rPr lang="hu-HU" sz="1200" dirty="0" err="1">
                <a:effectLst/>
                <a:latin typeface="Lora" pitchFamily="2" charset="-18"/>
                <a:ea typeface="Calibri" panose="020F0502020204030204" pitchFamily="34" charset="0"/>
                <a:cs typeface="Times New Roman" panose="02020603050405020304" pitchFamily="18" charset="0"/>
              </a:rPr>
              <a:t>Case</a:t>
            </a:r>
            <a:r>
              <a:rPr lang="hu-HU" sz="1200" dirty="0">
                <a:effectLst/>
                <a:latin typeface="Lora" pitchFamily="2" charset="-18"/>
                <a:ea typeface="Calibri" panose="020F0502020204030204" pitchFamily="34" charset="0"/>
                <a:cs typeface="Times New Roman" panose="02020603050405020304" pitchFamily="18" charset="0"/>
              </a:rPr>
              <a:t> of </a:t>
            </a:r>
            <a:r>
              <a:rPr lang="hu-HU" sz="1200" dirty="0" err="1">
                <a:effectLst/>
                <a:latin typeface="Lora" pitchFamily="2" charset="-18"/>
                <a:ea typeface="Calibri" panose="020F0502020204030204" pitchFamily="34" charset="0"/>
                <a:cs typeface="Times New Roman" panose="02020603050405020304" pitchFamily="18" charset="0"/>
              </a:rPr>
              <a:t>Transportation</a:t>
            </a:r>
            <a:r>
              <a:rPr lang="hu-HU" sz="1200" i="1" dirty="0">
                <a:effectLst/>
                <a:latin typeface="Lora" pitchFamily="2" charset="-18"/>
                <a:ea typeface="Calibri" panose="020F0502020204030204" pitchFamily="34" charset="0"/>
                <a:cs typeface="Times New Roman" panose="02020603050405020304" pitchFamily="18" charset="0"/>
              </a:rPr>
              <a:t>.</a:t>
            </a:r>
            <a:r>
              <a:rPr lang="hu-HU" sz="1200" dirty="0">
                <a:effectLst/>
                <a:latin typeface="Lora" pitchFamily="2" charset="-18"/>
                <a:ea typeface="Calibri" panose="020F0502020204030204" pitchFamily="34" charset="0"/>
                <a:cs typeface="Times New Roman" panose="02020603050405020304" pitchFamily="18" charset="0"/>
              </a:rPr>
              <a:t> </a:t>
            </a:r>
            <a:r>
              <a:rPr lang="hu-HU" sz="1200" i="1" dirty="0">
                <a:effectLst/>
                <a:latin typeface="Lora" pitchFamily="2" charset="-18"/>
                <a:ea typeface="Calibri" panose="020F0502020204030204" pitchFamily="34" charset="0"/>
                <a:cs typeface="Times New Roman" panose="02020603050405020304" pitchFamily="18" charset="0"/>
              </a:rPr>
              <a:t>Journal of </a:t>
            </a:r>
            <a:r>
              <a:rPr lang="hu-HU" sz="1200" i="1" dirty="0" err="1">
                <a:effectLst/>
                <a:latin typeface="Lora" pitchFamily="2" charset="-18"/>
                <a:ea typeface="Calibri" panose="020F0502020204030204" pitchFamily="34" charset="0"/>
                <a:cs typeface="Times New Roman" panose="02020603050405020304" pitchFamily="18" charset="0"/>
              </a:rPr>
              <a:t>the</a:t>
            </a:r>
            <a:r>
              <a:rPr lang="hu-HU" sz="1200" i="1" dirty="0">
                <a:effectLst/>
                <a:latin typeface="Lora" pitchFamily="2" charset="-18"/>
                <a:ea typeface="Calibri" panose="020F0502020204030204" pitchFamily="34" charset="0"/>
                <a:cs typeface="Times New Roman" panose="02020603050405020304" pitchFamily="18" charset="0"/>
              </a:rPr>
              <a:t> American </a:t>
            </a:r>
            <a:r>
              <a:rPr lang="hu-HU" sz="1200" i="1" dirty="0" err="1">
                <a:effectLst/>
                <a:latin typeface="Lora" pitchFamily="2" charset="-18"/>
                <a:ea typeface="Calibri" panose="020F0502020204030204" pitchFamily="34" charset="0"/>
                <a:cs typeface="Times New Roman" panose="02020603050405020304" pitchFamily="18" charset="0"/>
              </a:rPr>
              <a:t>Planning</a:t>
            </a:r>
            <a:r>
              <a:rPr lang="hu-HU" sz="1200" i="1" dirty="0">
                <a:effectLst/>
                <a:latin typeface="Lora" pitchFamily="2" charset="-18"/>
                <a:ea typeface="Calibri" panose="020F0502020204030204" pitchFamily="34" charset="0"/>
                <a:cs typeface="Times New Roman" panose="02020603050405020304" pitchFamily="18" charset="0"/>
              </a:rPr>
              <a:t> </a:t>
            </a:r>
            <a:r>
              <a:rPr lang="hu-HU" sz="1200" i="1" dirty="0" err="1">
                <a:effectLst/>
                <a:latin typeface="Lora" pitchFamily="2" charset="-18"/>
                <a:ea typeface="Calibri" panose="020F0502020204030204" pitchFamily="34" charset="0"/>
                <a:cs typeface="Times New Roman" panose="02020603050405020304" pitchFamily="18" charset="0"/>
              </a:rPr>
              <a:t>Association</a:t>
            </a:r>
            <a:r>
              <a:rPr lang="hu-HU" sz="1200" i="1" dirty="0">
                <a:effectLst/>
                <a:latin typeface="Lora" pitchFamily="2" charset="-18"/>
                <a:ea typeface="Calibri" panose="020F0502020204030204" pitchFamily="34" charset="0"/>
                <a:cs typeface="Times New Roman" panose="02020603050405020304" pitchFamily="18" charset="0"/>
              </a:rPr>
              <a:t>, </a:t>
            </a:r>
            <a:r>
              <a:rPr lang="hu-HU" sz="1200" dirty="0">
                <a:effectLst/>
                <a:latin typeface="Lora" pitchFamily="2" charset="-18"/>
                <a:ea typeface="Calibri" panose="020F0502020204030204" pitchFamily="34" charset="0"/>
                <a:cs typeface="Times New Roman" panose="02020603050405020304" pitchFamily="18" charset="0"/>
              </a:rPr>
              <a:t>2. 131-146. o.</a:t>
            </a:r>
          </a:p>
          <a:p>
            <a:pPr marL="342900" lvl="0" indent="-342900">
              <a:lnSpc>
                <a:spcPct val="107000"/>
              </a:lnSpc>
              <a:spcBef>
                <a:spcPts val="0"/>
              </a:spcBef>
              <a:spcAft>
                <a:spcPts val="800"/>
              </a:spcAft>
              <a:buFont typeface="Arial" panose="020B0604020202020204" pitchFamily="34" charset="0"/>
              <a:buChar char="•"/>
              <a:tabLst>
                <a:tab pos="457200" algn="l"/>
              </a:tabLst>
            </a:pPr>
            <a:r>
              <a:rPr lang="hu-HU" sz="1200" dirty="0">
                <a:effectLst/>
                <a:latin typeface="Lora" pitchFamily="2" charset="-18"/>
                <a:ea typeface="Calibri" panose="020F0502020204030204" pitchFamily="34" charset="0"/>
                <a:cs typeface="Times New Roman" panose="02020603050405020304" pitchFamily="18" charset="0"/>
              </a:rPr>
              <a:t>Magyar CBA Útmutató - </a:t>
            </a:r>
            <a:r>
              <a:rPr lang="hu-HU" sz="1200" dirty="0" err="1">
                <a:effectLst/>
                <a:latin typeface="Lora" pitchFamily="2" charset="-18"/>
                <a:ea typeface="Calibri" panose="020F0502020204030204" pitchFamily="34" charset="0"/>
                <a:cs typeface="Times New Roman" panose="02020603050405020304" pitchFamily="18" charset="0"/>
              </a:rPr>
              <a:t>Trenecon</a:t>
            </a:r>
            <a:r>
              <a:rPr lang="hu-HU" sz="1200" dirty="0">
                <a:effectLst/>
                <a:latin typeface="Lora" pitchFamily="2" charset="-18"/>
                <a:ea typeface="Calibri" panose="020F0502020204030204" pitchFamily="34" charset="0"/>
                <a:cs typeface="Times New Roman" panose="02020603050405020304" pitchFamily="18" charset="0"/>
              </a:rPr>
              <a:t> Tanácsadó és Tervező Kft. (2016): </a:t>
            </a:r>
            <a:r>
              <a:rPr lang="hu-HU" sz="1200" i="1" dirty="0">
                <a:effectLst/>
                <a:latin typeface="Lora" pitchFamily="2" charset="-18"/>
                <a:ea typeface="Calibri" panose="020F0502020204030204" pitchFamily="34" charset="0"/>
                <a:cs typeface="Times New Roman" panose="02020603050405020304" pitchFamily="18" charset="0"/>
              </a:rPr>
              <a:t>Módszertani útmutató egyes közlekedési projektek költség-haszon elemzéséhez. </a:t>
            </a:r>
            <a:r>
              <a:rPr lang="hu-HU" sz="1200" dirty="0">
                <a:effectLst/>
                <a:latin typeface="Lora" pitchFamily="2" charset="-18"/>
                <a:ea typeface="Calibri" panose="020F0502020204030204" pitchFamily="34" charset="0"/>
                <a:cs typeface="Times New Roman" panose="02020603050405020304" pitchFamily="18" charset="0"/>
              </a:rPr>
              <a:t>Budapest.</a:t>
            </a:r>
          </a:p>
          <a:p>
            <a:pPr marL="342900" lvl="0" indent="-342900">
              <a:lnSpc>
                <a:spcPct val="107000"/>
              </a:lnSpc>
              <a:spcBef>
                <a:spcPts val="0"/>
              </a:spcBef>
              <a:spcAft>
                <a:spcPts val="800"/>
              </a:spcAft>
              <a:buFont typeface="Arial" panose="020B0604020202020204" pitchFamily="34" charset="0"/>
              <a:buChar char="•"/>
              <a:tabLst>
                <a:tab pos="457200" algn="l"/>
              </a:tabLst>
            </a:pPr>
            <a:r>
              <a:rPr lang="hu-HU" sz="1200" dirty="0" err="1">
                <a:effectLst/>
                <a:latin typeface="Lora" pitchFamily="2" charset="-18"/>
                <a:ea typeface="Calibri" panose="020F0502020204030204" pitchFamily="34" charset="0"/>
                <a:cs typeface="Times New Roman" panose="02020603050405020304" pitchFamily="18" charset="0"/>
              </a:rPr>
              <a:t>Mishan</a:t>
            </a:r>
            <a:r>
              <a:rPr lang="hu-HU" sz="1200" dirty="0">
                <a:effectLst/>
                <a:latin typeface="Lora" pitchFamily="2" charset="-18"/>
                <a:ea typeface="Calibri" panose="020F0502020204030204" pitchFamily="34" charset="0"/>
                <a:cs typeface="Times New Roman" panose="02020603050405020304" pitchFamily="18" charset="0"/>
              </a:rPr>
              <a:t>, E. J. (1982): </a:t>
            </a:r>
            <a:r>
              <a:rPr lang="hu-HU" sz="1200" i="1" dirty="0">
                <a:effectLst/>
                <a:latin typeface="Lora" pitchFamily="2" charset="-18"/>
                <a:ea typeface="Calibri" panose="020F0502020204030204" pitchFamily="34" charset="0"/>
                <a:cs typeface="Times New Roman" panose="02020603050405020304" pitchFamily="18" charset="0"/>
              </a:rPr>
              <a:t>Költség-haszon elemzés</a:t>
            </a:r>
            <a:r>
              <a:rPr lang="hu-HU" sz="1200" dirty="0">
                <a:effectLst/>
                <a:latin typeface="Lora" pitchFamily="2" charset="-18"/>
                <a:ea typeface="Calibri" panose="020F0502020204030204" pitchFamily="34" charset="0"/>
                <a:cs typeface="Times New Roman" panose="02020603050405020304" pitchFamily="18" charset="0"/>
              </a:rPr>
              <a:t>. Közgazdasági és Jogi Könyvkiadó. Budapest</a:t>
            </a:r>
          </a:p>
          <a:p>
            <a:pPr marL="342900" lvl="0" indent="-342900">
              <a:lnSpc>
                <a:spcPct val="107000"/>
              </a:lnSpc>
              <a:spcBef>
                <a:spcPts val="0"/>
              </a:spcBef>
              <a:spcAft>
                <a:spcPts val="800"/>
              </a:spcAft>
              <a:buFont typeface="Arial" panose="020B0604020202020204" pitchFamily="34" charset="0"/>
              <a:buChar char="•"/>
              <a:tabLst>
                <a:tab pos="457200" algn="l"/>
              </a:tabLst>
            </a:pPr>
            <a:r>
              <a:rPr lang="hu-HU" sz="1200" dirty="0" err="1">
                <a:effectLst/>
                <a:latin typeface="Lora" pitchFamily="2" charset="-18"/>
                <a:ea typeface="Calibri" panose="020F0502020204030204" pitchFamily="34" charset="0"/>
                <a:cs typeface="Times New Roman" panose="02020603050405020304" pitchFamily="18" charset="0"/>
              </a:rPr>
              <a:t>Scitovsky</a:t>
            </a:r>
            <a:r>
              <a:rPr lang="hu-HU" sz="1200" dirty="0">
                <a:effectLst/>
                <a:latin typeface="Lora" pitchFamily="2" charset="-18"/>
                <a:ea typeface="Calibri" panose="020F0502020204030204" pitchFamily="34" charset="0"/>
                <a:cs typeface="Times New Roman" panose="02020603050405020304" pitchFamily="18" charset="0"/>
              </a:rPr>
              <a:t> Tibor (1941): A </a:t>
            </a:r>
            <a:r>
              <a:rPr lang="hu-HU" sz="1200" dirty="0" err="1">
                <a:effectLst/>
                <a:latin typeface="Lora" pitchFamily="2" charset="-18"/>
                <a:ea typeface="Calibri" panose="020F0502020204030204" pitchFamily="34" charset="0"/>
                <a:cs typeface="Times New Roman" panose="02020603050405020304" pitchFamily="18" charset="0"/>
              </a:rPr>
              <a:t>Note</a:t>
            </a:r>
            <a:r>
              <a:rPr lang="hu-HU" sz="1200" dirty="0">
                <a:effectLst/>
                <a:latin typeface="Lora" pitchFamily="2" charset="-18"/>
                <a:ea typeface="Calibri" panose="020F0502020204030204" pitchFamily="34" charset="0"/>
                <a:cs typeface="Times New Roman" panose="02020603050405020304" pitchFamily="18" charset="0"/>
              </a:rPr>
              <a:t> </a:t>
            </a:r>
            <a:r>
              <a:rPr lang="hu-HU" sz="1200" dirty="0" err="1">
                <a:effectLst/>
                <a:latin typeface="Lora" pitchFamily="2" charset="-18"/>
                <a:ea typeface="Calibri" panose="020F0502020204030204" pitchFamily="34" charset="0"/>
                <a:cs typeface="Times New Roman" panose="02020603050405020304" pitchFamily="18" charset="0"/>
              </a:rPr>
              <a:t>on</a:t>
            </a:r>
            <a:r>
              <a:rPr lang="hu-HU" sz="1200" dirty="0">
                <a:effectLst/>
                <a:latin typeface="Lora" pitchFamily="2" charset="-18"/>
                <a:ea typeface="Calibri" panose="020F0502020204030204" pitchFamily="34" charset="0"/>
                <a:cs typeface="Times New Roman" panose="02020603050405020304" pitchFamily="18" charset="0"/>
              </a:rPr>
              <a:t> </a:t>
            </a:r>
            <a:r>
              <a:rPr lang="hu-HU" sz="1200" dirty="0" err="1">
                <a:effectLst/>
                <a:latin typeface="Lora" pitchFamily="2" charset="-18"/>
                <a:ea typeface="Calibri" panose="020F0502020204030204" pitchFamily="34" charset="0"/>
                <a:cs typeface="Times New Roman" panose="02020603050405020304" pitchFamily="18" charset="0"/>
              </a:rPr>
              <a:t>Welfare</a:t>
            </a:r>
            <a:r>
              <a:rPr lang="hu-HU" sz="1200" dirty="0">
                <a:effectLst/>
                <a:latin typeface="Lora" pitchFamily="2" charset="-18"/>
                <a:ea typeface="Calibri" panose="020F0502020204030204" pitchFamily="34" charset="0"/>
                <a:cs typeface="Times New Roman" panose="02020603050405020304" pitchFamily="18" charset="0"/>
              </a:rPr>
              <a:t> </a:t>
            </a:r>
            <a:r>
              <a:rPr lang="hu-HU" sz="1200" dirty="0" err="1">
                <a:effectLst/>
                <a:latin typeface="Lora" pitchFamily="2" charset="-18"/>
                <a:ea typeface="Calibri" panose="020F0502020204030204" pitchFamily="34" charset="0"/>
                <a:cs typeface="Times New Roman" panose="02020603050405020304" pitchFamily="18" charset="0"/>
              </a:rPr>
              <a:t>Propositions</a:t>
            </a:r>
            <a:r>
              <a:rPr lang="hu-HU" sz="1200" dirty="0">
                <a:effectLst/>
                <a:latin typeface="Lora" pitchFamily="2" charset="-18"/>
                <a:ea typeface="Calibri" panose="020F0502020204030204" pitchFamily="34" charset="0"/>
                <a:cs typeface="Times New Roman" panose="02020603050405020304" pitchFamily="18" charset="0"/>
              </a:rPr>
              <a:t> in </a:t>
            </a:r>
            <a:r>
              <a:rPr lang="hu-HU" sz="1200" dirty="0" err="1">
                <a:effectLst/>
                <a:latin typeface="Lora" pitchFamily="2" charset="-18"/>
                <a:ea typeface="Calibri" panose="020F0502020204030204" pitchFamily="34" charset="0"/>
                <a:cs typeface="Times New Roman" panose="02020603050405020304" pitchFamily="18" charset="0"/>
              </a:rPr>
              <a:t>Economics</a:t>
            </a:r>
            <a:r>
              <a:rPr lang="hu-HU" sz="1200" dirty="0">
                <a:effectLst/>
                <a:latin typeface="Lora" pitchFamily="2" charset="-18"/>
                <a:ea typeface="Calibri" panose="020F0502020204030204" pitchFamily="34" charset="0"/>
                <a:cs typeface="Times New Roman" panose="02020603050405020304" pitchFamily="18" charset="0"/>
              </a:rPr>
              <a:t>. </a:t>
            </a:r>
            <a:r>
              <a:rPr lang="hu-HU" sz="1200" i="1" dirty="0" err="1">
                <a:effectLst/>
                <a:latin typeface="Lora" pitchFamily="2" charset="-18"/>
                <a:ea typeface="Calibri" panose="020F0502020204030204" pitchFamily="34" charset="0"/>
                <a:cs typeface="Times New Roman" panose="02020603050405020304" pitchFamily="18" charset="0"/>
              </a:rPr>
              <a:t>Review</a:t>
            </a:r>
            <a:r>
              <a:rPr lang="hu-HU" sz="1200" i="1" dirty="0">
                <a:effectLst/>
                <a:latin typeface="Lora" pitchFamily="2" charset="-18"/>
                <a:ea typeface="Calibri" panose="020F0502020204030204" pitchFamily="34" charset="0"/>
                <a:cs typeface="Times New Roman" panose="02020603050405020304" pitchFamily="18" charset="0"/>
              </a:rPr>
              <a:t> of </a:t>
            </a:r>
            <a:r>
              <a:rPr lang="hu-HU" sz="1200" i="1" dirty="0" err="1">
                <a:effectLst/>
                <a:latin typeface="Lora" pitchFamily="2" charset="-18"/>
                <a:ea typeface="Calibri" panose="020F0502020204030204" pitchFamily="34" charset="0"/>
                <a:cs typeface="Times New Roman" panose="02020603050405020304" pitchFamily="18" charset="0"/>
              </a:rPr>
              <a:t>Economic</a:t>
            </a:r>
            <a:r>
              <a:rPr lang="hu-HU" sz="1200" i="1" dirty="0">
                <a:effectLst/>
                <a:latin typeface="Lora" pitchFamily="2" charset="-18"/>
                <a:ea typeface="Calibri" panose="020F0502020204030204" pitchFamily="34" charset="0"/>
                <a:cs typeface="Times New Roman" panose="02020603050405020304" pitchFamily="18" charset="0"/>
              </a:rPr>
              <a:t> </a:t>
            </a:r>
            <a:r>
              <a:rPr lang="hu-HU" sz="1200" i="1" dirty="0" err="1">
                <a:effectLst/>
                <a:latin typeface="Lora" pitchFamily="2" charset="-18"/>
                <a:ea typeface="Calibri" panose="020F0502020204030204" pitchFamily="34" charset="0"/>
                <a:cs typeface="Times New Roman" panose="02020603050405020304" pitchFamily="18" charset="0"/>
              </a:rPr>
              <a:t>Studies</a:t>
            </a:r>
            <a:r>
              <a:rPr lang="hu-HU" sz="1200" dirty="0">
                <a:effectLst/>
                <a:latin typeface="Lora" pitchFamily="2" charset="-18"/>
                <a:ea typeface="Calibri" panose="020F0502020204030204" pitchFamily="34" charset="0"/>
                <a:cs typeface="Times New Roman" panose="02020603050405020304" pitchFamily="18" charset="0"/>
              </a:rPr>
              <a:t>, 9. 77-88. o.</a:t>
            </a:r>
          </a:p>
          <a:p>
            <a:pPr marL="342900" lvl="0" indent="-342900">
              <a:lnSpc>
                <a:spcPct val="107000"/>
              </a:lnSpc>
              <a:spcBef>
                <a:spcPts val="0"/>
              </a:spcBef>
              <a:spcAft>
                <a:spcPts val="800"/>
              </a:spcAft>
              <a:buFont typeface="Arial" panose="020B0604020202020204" pitchFamily="34" charset="0"/>
              <a:buChar char="•"/>
              <a:tabLst>
                <a:tab pos="457200" algn="l"/>
              </a:tabLst>
            </a:pPr>
            <a:r>
              <a:rPr lang="hu-HU" sz="1200" dirty="0">
                <a:effectLst/>
                <a:latin typeface="Lora" pitchFamily="2" charset="-18"/>
                <a:ea typeface="Calibri" panose="020F0502020204030204" pitchFamily="34" charset="0"/>
                <a:cs typeface="Times New Roman" panose="02020603050405020304" pitchFamily="18" charset="0"/>
              </a:rPr>
              <a:t>Szántó </a:t>
            </a:r>
            <a:r>
              <a:rPr lang="hu-HU" sz="1200" dirty="0" err="1">
                <a:effectLst/>
                <a:latin typeface="Lora" pitchFamily="2" charset="-18"/>
                <a:ea typeface="Calibri" panose="020F0502020204030204" pitchFamily="34" charset="0"/>
                <a:cs typeface="Times New Roman" panose="02020603050405020304" pitchFamily="18" charset="0"/>
              </a:rPr>
              <a:t>Zs</a:t>
            </a:r>
            <a:r>
              <a:rPr lang="hu-HU" sz="1200" dirty="0">
                <a:effectLst/>
                <a:latin typeface="Lora" pitchFamily="2" charset="-18"/>
                <a:ea typeface="Calibri" panose="020F0502020204030204" pitchFamily="34" charset="0"/>
                <a:cs typeface="Times New Roman" panose="02020603050405020304" pitchFamily="18" charset="0"/>
              </a:rPr>
              <a:t>., </a:t>
            </a:r>
            <a:r>
              <a:rPr lang="hu-HU" sz="1200" dirty="0" err="1">
                <a:effectLst/>
                <a:latin typeface="Lora" pitchFamily="2" charset="-18"/>
                <a:ea typeface="Calibri" panose="020F0502020204030204" pitchFamily="34" charset="0"/>
                <a:cs typeface="Times New Roman" panose="02020603050405020304" pitchFamily="18" charset="0"/>
              </a:rPr>
              <a:t>Susánszky</a:t>
            </a:r>
            <a:r>
              <a:rPr lang="hu-HU" sz="1200" dirty="0">
                <a:effectLst/>
                <a:latin typeface="Lora" pitchFamily="2" charset="-18"/>
                <a:ea typeface="Calibri" panose="020F0502020204030204" pitchFamily="34" charset="0"/>
                <a:cs typeface="Times New Roman" panose="02020603050405020304" pitchFamily="18" charset="0"/>
              </a:rPr>
              <a:t> É., Berényi Z., Sipos F., Murányi I. (2016): A jól-lét fogalmának értelmezése az európai szakirodalomban (2009–2014). </a:t>
            </a:r>
            <a:r>
              <a:rPr lang="nl-NL" sz="1200" i="1" dirty="0">
                <a:effectLst/>
                <a:latin typeface="Lora" pitchFamily="2" charset="-18"/>
                <a:ea typeface="Calibri" panose="020F0502020204030204" pitchFamily="34" charset="0"/>
                <a:cs typeface="Times New Roman" panose="02020603050405020304" pitchFamily="18" charset="0"/>
              </a:rPr>
              <a:t>M</a:t>
            </a:r>
            <a:r>
              <a:rPr lang="hu-HU" sz="1200" i="1" dirty="0" err="1">
                <a:effectLst/>
                <a:latin typeface="Lora" pitchFamily="2" charset="-18"/>
                <a:ea typeface="Calibri" panose="020F0502020204030204" pitchFamily="34" charset="0"/>
                <a:cs typeface="Times New Roman" panose="02020603050405020304" pitchFamily="18" charset="0"/>
              </a:rPr>
              <a:t>etszetek</a:t>
            </a:r>
            <a:r>
              <a:rPr lang="hu-HU" sz="1200" dirty="0">
                <a:effectLst/>
                <a:latin typeface="Lora" pitchFamily="2" charset="-18"/>
                <a:ea typeface="Calibri" panose="020F0502020204030204" pitchFamily="34" charset="0"/>
                <a:cs typeface="Times New Roman" panose="02020603050405020304" pitchFamily="18" charset="0"/>
              </a:rPr>
              <a:t>,</a:t>
            </a:r>
            <a:r>
              <a:rPr lang="nl-NL" sz="1200" dirty="0">
                <a:effectLst/>
                <a:latin typeface="Lora" pitchFamily="2" charset="-18"/>
                <a:ea typeface="Calibri" panose="020F0502020204030204" pitchFamily="34" charset="0"/>
                <a:cs typeface="Times New Roman" panose="02020603050405020304" pitchFamily="18" charset="0"/>
              </a:rPr>
              <a:t> 5</a:t>
            </a:r>
            <a:r>
              <a:rPr lang="hu-HU" sz="1200" dirty="0">
                <a:effectLst/>
                <a:latin typeface="Lora" pitchFamily="2" charset="-18"/>
                <a:ea typeface="Calibri" panose="020F0502020204030204" pitchFamily="34" charset="0"/>
                <a:cs typeface="Times New Roman" panose="02020603050405020304" pitchFamily="18" charset="0"/>
              </a:rPr>
              <a:t>. évf., 1. szám, pp. 16-47.</a:t>
            </a:r>
          </a:p>
          <a:p>
            <a:pPr marL="342900" indent="-342900">
              <a:lnSpc>
                <a:spcPct val="107000"/>
              </a:lnSpc>
              <a:spcBef>
                <a:spcPts val="0"/>
              </a:spcBef>
              <a:spcAft>
                <a:spcPts val="800"/>
              </a:spcAft>
              <a:tabLst>
                <a:tab pos="457200" algn="l"/>
              </a:tabLst>
            </a:pPr>
            <a:r>
              <a:rPr lang="hu-HU" sz="1200" b="1" dirty="0">
                <a:latin typeface="Lora" pitchFamily="2" charset="-18"/>
                <a:cs typeface="Times New Roman" panose="02020603050405020304" pitchFamily="18" charset="0"/>
              </a:rPr>
              <a:t>Vörös T. (2017): Költség-haszon elemzési keretrendszer sportberuházások társadalmi-gazdasági értékeléséhez. Közgazdasági Szemle, 4. 394-420. o.</a:t>
            </a:r>
          </a:p>
          <a:p>
            <a:pPr marL="342900" lvl="0" indent="-342900">
              <a:lnSpc>
                <a:spcPct val="107000"/>
              </a:lnSpc>
              <a:spcBef>
                <a:spcPts val="0"/>
              </a:spcBef>
              <a:spcAft>
                <a:spcPts val="800"/>
              </a:spcAft>
              <a:buFont typeface="Arial" panose="020B0604020202020204" pitchFamily="34" charset="0"/>
              <a:buChar char="•"/>
              <a:tabLst>
                <a:tab pos="457200" algn="l"/>
              </a:tabLst>
            </a:pPr>
            <a:r>
              <a:rPr lang="hu-HU" sz="1200" b="1" dirty="0">
                <a:effectLst/>
                <a:latin typeface="Lora" pitchFamily="2" charset="-18"/>
                <a:ea typeface="Calibri" panose="020F0502020204030204" pitchFamily="34" charset="0"/>
                <a:cs typeface="Times New Roman" panose="02020603050405020304" pitchFamily="18" charset="0"/>
              </a:rPr>
              <a:t>Vörös T. (2018): </a:t>
            </a:r>
            <a:r>
              <a:rPr lang="hu-HU" sz="1200" b="1" dirty="0" err="1">
                <a:effectLst/>
                <a:latin typeface="Lora" pitchFamily="2" charset="-18"/>
                <a:ea typeface="Calibri" panose="020F0502020204030204" pitchFamily="34" charset="0"/>
                <a:cs typeface="Times New Roman" panose="02020603050405020304" pitchFamily="18" charset="0"/>
              </a:rPr>
              <a:t>Methodological</a:t>
            </a:r>
            <a:r>
              <a:rPr lang="hu-HU" sz="1200" b="1" dirty="0">
                <a:effectLst/>
                <a:latin typeface="Lora" pitchFamily="2" charset="-18"/>
                <a:ea typeface="Calibri" panose="020F0502020204030204" pitchFamily="34" charset="0"/>
                <a:cs typeface="Times New Roman" panose="02020603050405020304" pitchFamily="18" charset="0"/>
              </a:rPr>
              <a:t> </a:t>
            </a:r>
            <a:r>
              <a:rPr lang="hu-HU" sz="1200" b="1" dirty="0" err="1">
                <a:effectLst/>
                <a:latin typeface="Lora" pitchFamily="2" charset="-18"/>
                <a:ea typeface="Calibri" panose="020F0502020204030204" pitchFamily="34" charset="0"/>
                <a:cs typeface="Times New Roman" panose="02020603050405020304" pitchFamily="18" charset="0"/>
              </a:rPr>
              <a:t>challenges</a:t>
            </a:r>
            <a:r>
              <a:rPr lang="hu-HU" sz="1200" b="1" dirty="0">
                <a:effectLst/>
                <a:latin typeface="Lora" pitchFamily="2" charset="-18"/>
                <a:ea typeface="Calibri" panose="020F0502020204030204" pitchFamily="34" charset="0"/>
                <a:cs typeface="Times New Roman" panose="02020603050405020304" pitchFamily="18" charset="0"/>
              </a:rPr>
              <a:t> in cost-benefit </a:t>
            </a:r>
            <a:r>
              <a:rPr lang="hu-HU" sz="1200" b="1" dirty="0" err="1">
                <a:effectLst/>
                <a:latin typeface="Lora" pitchFamily="2" charset="-18"/>
                <a:ea typeface="Calibri" panose="020F0502020204030204" pitchFamily="34" charset="0"/>
                <a:cs typeface="Times New Roman" panose="02020603050405020304" pitchFamily="18" charset="0"/>
              </a:rPr>
              <a:t>analysis</a:t>
            </a:r>
            <a:r>
              <a:rPr lang="hu-HU" sz="1200" b="1" dirty="0">
                <a:effectLst/>
                <a:latin typeface="Lora" pitchFamily="2" charset="-18"/>
                <a:ea typeface="Calibri" panose="020F0502020204030204" pitchFamily="34" charset="0"/>
                <a:cs typeface="Times New Roman" panose="02020603050405020304" pitchFamily="18" charset="0"/>
              </a:rPr>
              <a:t>. </a:t>
            </a:r>
            <a:r>
              <a:rPr lang="hu-HU" sz="1200" b="1" i="1" dirty="0">
                <a:effectLst/>
                <a:latin typeface="Lora" pitchFamily="2" charset="-18"/>
                <a:ea typeface="Calibri" panose="020F0502020204030204" pitchFamily="34" charset="0"/>
                <a:cs typeface="Times New Roman" panose="02020603050405020304" pitchFamily="18" charset="0"/>
              </a:rPr>
              <a:t>Public </a:t>
            </a:r>
            <a:r>
              <a:rPr lang="hu-HU" sz="1200" b="1" i="1" dirty="0" err="1">
                <a:effectLst/>
                <a:latin typeface="Lora" pitchFamily="2" charset="-18"/>
                <a:ea typeface="Calibri" panose="020F0502020204030204" pitchFamily="34" charset="0"/>
                <a:cs typeface="Times New Roman" panose="02020603050405020304" pitchFamily="18" charset="0"/>
              </a:rPr>
              <a:t>Finance</a:t>
            </a:r>
            <a:r>
              <a:rPr lang="hu-HU" sz="1200" b="1" i="1" dirty="0">
                <a:effectLst/>
                <a:latin typeface="Lora" pitchFamily="2" charset="-18"/>
                <a:ea typeface="Calibri" panose="020F0502020204030204" pitchFamily="34" charset="0"/>
                <a:cs typeface="Times New Roman" panose="02020603050405020304" pitchFamily="18" charset="0"/>
              </a:rPr>
              <a:t> </a:t>
            </a:r>
            <a:r>
              <a:rPr lang="hu-HU" sz="1200" b="1" i="1" dirty="0" err="1">
                <a:effectLst/>
                <a:latin typeface="Lora" pitchFamily="2" charset="-18"/>
                <a:ea typeface="Calibri" panose="020F0502020204030204" pitchFamily="34" charset="0"/>
                <a:cs typeface="Times New Roman" panose="02020603050405020304" pitchFamily="18" charset="0"/>
              </a:rPr>
              <a:t>Quarterly</a:t>
            </a:r>
            <a:r>
              <a:rPr lang="hu-HU" sz="1200" b="1" dirty="0">
                <a:effectLst/>
                <a:latin typeface="Lora" pitchFamily="2" charset="-18"/>
                <a:ea typeface="Calibri" panose="020F0502020204030204" pitchFamily="34" charset="0"/>
                <a:cs typeface="Times New Roman" panose="02020603050405020304" pitchFamily="18" charset="0"/>
              </a:rPr>
              <a:t>, </a:t>
            </a:r>
            <a:r>
              <a:rPr lang="hu-HU" sz="1200" b="1" dirty="0" err="1">
                <a:effectLst/>
                <a:latin typeface="Lora" pitchFamily="2" charset="-18"/>
                <a:ea typeface="Calibri" panose="020F0502020204030204" pitchFamily="34" charset="0"/>
                <a:cs typeface="Times New Roman" panose="02020603050405020304" pitchFamily="18" charset="0"/>
              </a:rPr>
              <a:t>Vol</a:t>
            </a:r>
            <a:r>
              <a:rPr lang="hu-HU" sz="1200" b="1" dirty="0">
                <a:effectLst/>
                <a:latin typeface="Lora" pitchFamily="2" charset="-18"/>
                <a:ea typeface="Calibri" panose="020F0502020204030204" pitchFamily="34" charset="0"/>
                <a:cs typeface="Times New Roman" panose="02020603050405020304" pitchFamily="18" charset="0"/>
              </a:rPr>
              <a:t>. LXIII, </a:t>
            </a:r>
            <a:r>
              <a:rPr lang="hu-HU" sz="1200" b="1" dirty="0" err="1">
                <a:effectLst/>
                <a:latin typeface="Lora" pitchFamily="2" charset="-18"/>
                <a:ea typeface="Calibri" panose="020F0502020204030204" pitchFamily="34" charset="0"/>
                <a:cs typeface="Times New Roman" panose="02020603050405020304" pitchFamily="18" charset="0"/>
              </a:rPr>
              <a:t>Issue</a:t>
            </a:r>
            <a:r>
              <a:rPr lang="hu-HU" sz="1200" b="1" dirty="0">
                <a:effectLst/>
                <a:latin typeface="Lora" pitchFamily="2" charset="-18"/>
                <a:ea typeface="Calibri" panose="020F0502020204030204" pitchFamily="34" charset="0"/>
                <a:cs typeface="Times New Roman" panose="02020603050405020304" pitchFamily="18" charset="0"/>
              </a:rPr>
              <a:t> 3, pp. 402-423.</a:t>
            </a:r>
          </a:p>
          <a:p>
            <a:pPr marL="342900" lvl="0" indent="-342900">
              <a:lnSpc>
                <a:spcPct val="107000"/>
              </a:lnSpc>
              <a:spcBef>
                <a:spcPts val="0"/>
              </a:spcBef>
              <a:spcAft>
                <a:spcPts val="800"/>
              </a:spcAft>
              <a:buFont typeface="Arial" panose="020B0604020202020204" pitchFamily="34" charset="0"/>
              <a:buChar char="•"/>
              <a:tabLst>
                <a:tab pos="457200" algn="l"/>
              </a:tabLst>
            </a:pPr>
            <a:r>
              <a:rPr lang="hu-HU" sz="1200" b="1" dirty="0">
                <a:effectLst/>
                <a:latin typeface="Lora" pitchFamily="2" charset="-18"/>
                <a:ea typeface="Calibri" panose="020F0502020204030204" pitchFamily="34" charset="0"/>
                <a:cs typeface="Times New Roman" panose="02020603050405020304" pitchFamily="18" charset="0"/>
              </a:rPr>
              <a:t>Vörös T. (2018): Módszertani kihívások a költség-haszon elemzésben. </a:t>
            </a:r>
            <a:r>
              <a:rPr lang="hu-HU" sz="1200" b="1" i="1" dirty="0">
                <a:effectLst/>
                <a:latin typeface="Lora" pitchFamily="2" charset="-18"/>
                <a:ea typeface="Calibri" panose="020F0502020204030204" pitchFamily="34" charset="0"/>
                <a:cs typeface="Times New Roman" panose="02020603050405020304" pitchFamily="18" charset="0"/>
              </a:rPr>
              <a:t>Pénzügyi Szemle</a:t>
            </a:r>
            <a:r>
              <a:rPr lang="hu-HU" sz="1200" b="1" dirty="0">
                <a:effectLst/>
                <a:latin typeface="Lora" pitchFamily="2" charset="-18"/>
                <a:ea typeface="Calibri" panose="020F0502020204030204" pitchFamily="34" charset="0"/>
                <a:cs typeface="Times New Roman" panose="02020603050405020304" pitchFamily="18" charset="0"/>
              </a:rPr>
              <a:t>, LXIII. Évf., 3. szám, pp. 411-432.</a:t>
            </a:r>
          </a:p>
          <a:p>
            <a:pPr marL="342900" lvl="0" indent="-342900">
              <a:lnSpc>
                <a:spcPct val="107000"/>
              </a:lnSpc>
              <a:spcBef>
                <a:spcPts val="0"/>
              </a:spcBef>
              <a:spcAft>
                <a:spcPts val="800"/>
              </a:spcAft>
              <a:buFont typeface="Arial" panose="020B0604020202020204" pitchFamily="34" charset="0"/>
              <a:buChar char="•"/>
              <a:tabLst>
                <a:tab pos="457200" algn="l"/>
              </a:tabLst>
            </a:pPr>
            <a:r>
              <a:rPr lang="hu-HU" sz="1200" b="1" dirty="0">
                <a:latin typeface="Lora" pitchFamily="2" charset="-18"/>
                <a:cs typeface="Times New Roman" panose="02020603050405020304" pitchFamily="18" charset="0"/>
              </a:rPr>
              <a:t>Vörös T. (2019): Sportberuházások társadalmi-gazdasági értékelése – a költség-haszon elemzésben rejlő lehetőségek. Doktori disszertáció. Széchenyi István Egyetem, Győr.</a:t>
            </a:r>
            <a:endParaRPr lang="hu-HU" sz="1200" b="1" dirty="0">
              <a:latin typeface="Lora" pitchFamily="2" charset="-18"/>
            </a:endParaRPr>
          </a:p>
          <a:p>
            <a:pPr>
              <a:spcBef>
                <a:spcPts val="0"/>
              </a:spcBef>
            </a:pPr>
            <a:r>
              <a:rPr lang="hu-HU" sz="1200" dirty="0">
                <a:latin typeface="Lora" pitchFamily="2" charset="-18"/>
              </a:rPr>
              <a:t>   Fotók: iho.hu</a:t>
            </a:r>
          </a:p>
          <a:p>
            <a:pPr>
              <a:spcBef>
                <a:spcPts val="0"/>
              </a:spcBef>
            </a:pPr>
            <a:endParaRPr lang="hu-HU" sz="1200" dirty="0">
              <a:latin typeface="Lora" pitchFamily="2" charset="-18"/>
            </a:endParaRPr>
          </a:p>
        </p:txBody>
      </p:sp>
      <p:sp>
        <p:nvSpPr>
          <p:cNvPr id="4" name="Cím 1">
            <a:extLst>
              <a:ext uri="{FF2B5EF4-FFF2-40B4-BE49-F238E27FC236}">
                <a16:creationId xmlns:a16="http://schemas.microsoft.com/office/drawing/2014/main" xmlns="" id="{D35E56ED-01E6-4D66-0655-8F7B1692290F}"/>
              </a:ext>
            </a:extLst>
          </p:cNvPr>
          <p:cNvSpPr txBox="1">
            <a:spLocks/>
          </p:cNvSpPr>
          <p:nvPr/>
        </p:nvSpPr>
        <p:spPr>
          <a:xfrm>
            <a:off x="0" y="189861"/>
            <a:ext cx="12192000" cy="646331"/>
          </a:xfrm>
          <a:prstGeom prst="rect">
            <a:avLst/>
          </a:prstGeom>
          <a:solidFill>
            <a:schemeClr val="tx1">
              <a:lumMod val="50000"/>
              <a:lumOff val="5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sz="3400" b="1" dirty="0">
                <a:solidFill>
                  <a:schemeClr val="bg1"/>
                </a:solidFill>
                <a:latin typeface="Lora" pitchFamily="2" charset="-18"/>
              </a:rPr>
              <a:t>Irodalom</a:t>
            </a:r>
          </a:p>
        </p:txBody>
      </p:sp>
    </p:spTree>
    <p:extLst>
      <p:ext uri="{BB962C8B-B14F-4D97-AF65-F5344CB8AC3E}">
        <p14:creationId xmlns:p14="http://schemas.microsoft.com/office/powerpoint/2010/main" val="6461746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Kép 38">
            <a:extLst>
              <a:ext uri="{FF2B5EF4-FFF2-40B4-BE49-F238E27FC236}">
                <a16:creationId xmlns:a16="http://schemas.microsoft.com/office/drawing/2014/main" xmlns="" id="{8C0E5429-1DEC-429E-4076-518A7A250E32}"/>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t="5979" r="10482" b="1258"/>
          <a:stretch/>
        </p:blipFill>
        <p:spPr>
          <a:xfrm>
            <a:off x="6103073" y="-1"/>
            <a:ext cx="3045600" cy="2638423"/>
          </a:xfrm>
          <a:prstGeom prst="rect">
            <a:avLst/>
          </a:prstGeom>
        </p:spPr>
      </p:pic>
      <p:pic>
        <p:nvPicPr>
          <p:cNvPr id="54" name="Kép 53">
            <a:extLst>
              <a:ext uri="{FF2B5EF4-FFF2-40B4-BE49-F238E27FC236}">
                <a16:creationId xmlns:a16="http://schemas.microsoft.com/office/drawing/2014/main" xmlns="" id="{E6E06965-2F66-029E-D2A9-2D4F6990DF7F}"/>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Lst>
          </a:blip>
          <a:srcRect l="26531" t="7179" r="4527"/>
          <a:stretch/>
        </p:blipFill>
        <p:spPr>
          <a:xfrm>
            <a:off x="9146169" y="-674"/>
            <a:ext cx="3045600" cy="1970496"/>
          </a:xfrm>
          <a:prstGeom prst="rect">
            <a:avLst/>
          </a:prstGeom>
        </p:spPr>
      </p:pic>
      <p:sp>
        <p:nvSpPr>
          <p:cNvPr id="30" name="Title 1">
            <a:extLst>
              <a:ext uri="{FF2B5EF4-FFF2-40B4-BE49-F238E27FC236}">
                <a16:creationId xmlns:a16="http://schemas.microsoft.com/office/drawing/2014/main" xmlns="" id="{AC0EA6C6-078E-0614-EDE4-A059B2DD3113}"/>
              </a:ext>
            </a:extLst>
          </p:cNvPr>
          <p:cNvSpPr>
            <a:spLocks noGrp="1"/>
          </p:cNvSpPr>
          <p:nvPr>
            <p:ph type="ctrTitle"/>
          </p:nvPr>
        </p:nvSpPr>
        <p:spPr>
          <a:xfrm>
            <a:off x="21683" y="1875875"/>
            <a:ext cx="6096000" cy="1466364"/>
          </a:xfrm>
        </p:spPr>
        <p:txBody>
          <a:bodyPr>
            <a:noAutofit/>
          </a:bodyPr>
          <a:lstStyle/>
          <a:p>
            <a:pPr algn="ctr"/>
            <a:r>
              <a:rPr lang="hu-HU" sz="2800" b="1" dirty="0">
                <a:solidFill>
                  <a:srgbClr val="0070C0"/>
                </a:solidFill>
                <a:latin typeface="Lora" pitchFamily="2" charset="-18"/>
              </a:rPr>
              <a:t>Köszönöm szépen </a:t>
            </a:r>
            <a:br>
              <a:rPr lang="hu-HU" sz="2800" b="1" dirty="0">
                <a:solidFill>
                  <a:srgbClr val="0070C0"/>
                </a:solidFill>
                <a:latin typeface="Lora" pitchFamily="2" charset="-18"/>
              </a:rPr>
            </a:br>
            <a:r>
              <a:rPr lang="hu-HU" sz="2800" b="1" dirty="0">
                <a:solidFill>
                  <a:srgbClr val="0070C0"/>
                </a:solidFill>
                <a:latin typeface="Lora" pitchFamily="2" charset="-18"/>
              </a:rPr>
              <a:t>a figyelmet!</a:t>
            </a:r>
          </a:p>
        </p:txBody>
      </p:sp>
      <p:pic>
        <p:nvPicPr>
          <p:cNvPr id="43" name="Kép 42">
            <a:extLst>
              <a:ext uri="{FF2B5EF4-FFF2-40B4-BE49-F238E27FC236}">
                <a16:creationId xmlns:a16="http://schemas.microsoft.com/office/drawing/2014/main" xmlns="" id="{58FF55B2-A0CE-3668-1FA2-992751623C2F}"/>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0"/>
                    </a14:imgEffect>
                  </a14:imgLayer>
                </a14:imgProps>
              </a:ext>
            </a:extLst>
          </a:blip>
          <a:srcRect l="17585" t="14424" r="3245" b="7762"/>
          <a:stretch/>
        </p:blipFill>
        <p:spPr>
          <a:xfrm>
            <a:off x="6105525" y="4419600"/>
            <a:ext cx="6096000" cy="2438400"/>
          </a:xfrm>
          <a:prstGeom prst="rect">
            <a:avLst/>
          </a:prstGeom>
        </p:spPr>
      </p:pic>
      <p:pic>
        <p:nvPicPr>
          <p:cNvPr id="52" name="Kép 51">
            <a:extLst>
              <a:ext uri="{FF2B5EF4-FFF2-40B4-BE49-F238E27FC236}">
                <a16:creationId xmlns:a16="http://schemas.microsoft.com/office/drawing/2014/main" xmlns="" id="{285B510D-0306-C2CF-87FB-AABD2F13E441}"/>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0"/>
                    </a14:imgEffect>
                  </a14:imgLayer>
                </a14:imgProps>
              </a:ext>
            </a:extLst>
          </a:blip>
          <a:srcRect l="16450" t="28" r="18708" b="-2026"/>
          <a:stretch/>
        </p:blipFill>
        <p:spPr>
          <a:xfrm>
            <a:off x="6107926" y="2486025"/>
            <a:ext cx="3045600" cy="1970496"/>
          </a:xfrm>
          <a:prstGeom prst="rect">
            <a:avLst/>
          </a:prstGeom>
        </p:spPr>
      </p:pic>
      <p:pic>
        <p:nvPicPr>
          <p:cNvPr id="2" name="Kép 1">
            <a:extLst>
              <a:ext uri="{FF2B5EF4-FFF2-40B4-BE49-F238E27FC236}">
                <a16:creationId xmlns:a16="http://schemas.microsoft.com/office/drawing/2014/main" xmlns="" id="{CADF6095-0E54-2227-5F89-53F4FB492DBC}"/>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0"/>
                    </a14:imgEffect>
                  </a14:imgLayer>
                </a14:imgProps>
              </a:ext>
            </a:extLst>
          </a:blip>
          <a:srcRect l="7788" t="5869" r="19852" b="-1178"/>
          <a:stretch/>
        </p:blipFill>
        <p:spPr>
          <a:xfrm>
            <a:off x="9146170" y="1797667"/>
            <a:ext cx="3045599" cy="2667600"/>
          </a:xfrm>
          <a:prstGeom prst="rect">
            <a:avLst/>
          </a:prstGeom>
        </p:spPr>
      </p:pic>
    </p:spTree>
    <p:extLst>
      <p:ext uri="{BB962C8B-B14F-4D97-AF65-F5344CB8AC3E}">
        <p14:creationId xmlns:p14="http://schemas.microsoft.com/office/powerpoint/2010/main" val="1963699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 számának helye 3">
            <a:extLst>
              <a:ext uri="{FF2B5EF4-FFF2-40B4-BE49-F238E27FC236}">
                <a16:creationId xmlns:a16="http://schemas.microsoft.com/office/drawing/2014/main" xmlns="" id="{93B5E1D0-6FC0-4DEF-B171-1F75FA7C3A38}"/>
              </a:ext>
            </a:extLst>
          </p:cNvPr>
          <p:cNvSpPr>
            <a:spLocks noGrp="1"/>
          </p:cNvSpPr>
          <p:nvPr>
            <p:ph type="sldNum" sz="quarter" idx="12"/>
          </p:nvPr>
        </p:nvSpPr>
        <p:spPr/>
        <p:txBody>
          <a:bodyPr/>
          <a:lstStyle/>
          <a:p>
            <a:pPr>
              <a:defRPr/>
            </a:pPr>
            <a:fld id="{B8148606-E739-4209-A612-40625032198C}" type="slidenum">
              <a:rPr lang="hu-HU" altLang="hu-HU" smtClean="0">
                <a:latin typeface="Lora" pitchFamily="2" charset="-18"/>
                <a:cs typeface="Times New Roman" panose="02020603050405020304" pitchFamily="18" charset="0"/>
              </a:rPr>
              <a:pPr>
                <a:defRPr/>
              </a:pPr>
              <a:t>3</a:t>
            </a:fld>
            <a:endParaRPr lang="hu-HU" altLang="hu-HU">
              <a:latin typeface="Lora" pitchFamily="2" charset="-18"/>
              <a:cs typeface="Times New Roman" panose="02020603050405020304" pitchFamily="18" charset="0"/>
            </a:endParaRPr>
          </a:p>
        </p:txBody>
      </p:sp>
      <p:sp>
        <p:nvSpPr>
          <p:cNvPr id="6" name="Téglalap 5">
            <a:extLst>
              <a:ext uri="{FF2B5EF4-FFF2-40B4-BE49-F238E27FC236}">
                <a16:creationId xmlns:a16="http://schemas.microsoft.com/office/drawing/2014/main" xmlns="" id="{95D5B7EA-4DED-46A0-B7A7-3E014F83DD80}"/>
              </a:ext>
            </a:extLst>
          </p:cNvPr>
          <p:cNvSpPr/>
          <p:nvPr/>
        </p:nvSpPr>
        <p:spPr>
          <a:xfrm>
            <a:off x="3036357" y="3247282"/>
            <a:ext cx="648000" cy="312155"/>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prstClr val="white"/>
              </a:solidFill>
              <a:latin typeface="Lora" pitchFamily="2" charset="-18"/>
              <a:cs typeface="Times New Roman" panose="02020603050405020304" pitchFamily="18" charset="0"/>
            </a:endParaRPr>
          </a:p>
        </p:txBody>
      </p:sp>
      <p:sp>
        <p:nvSpPr>
          <p:cNvPr id="8" name="Téglalap 7">
            <a:extLst>
              <a:ext uri="{FF2B5EF4-FFF2-40B4-BE49-F238E27FC236}">
                <a16:creationId xmlns:a16="http://schemas.microsoft.com/office/drawing/2014/main" xmlns="" id="{991316B4-6FE7-4B6A-B15A-98917AE60E9F}"/>
              </a:ext>
            </a:extLst>
          </p:cNvPr>
          <p:cNvSpPr/>
          <p:nvPr/>
        </p:nvSpPr>
        <p:spPr>
          <a:xfrm>
            <a:off x="3684270" y="3146633"/>
            <a:ext cx="648000" cy="422464"/>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prstClr val="white"/>
              </a:solidFill>
              <a:latin typeface="Lora" pitchFamily="2" charset="-18"/>
              <a:cs typeface="Times New Roman" panose="02020603050405020304" pitchFamily="18" charset="0"/>
            </a:endParaRPr>
          </a:p>
        </p:txBody>
      </p:sp>
      <p:sp>
        <p:nvSpPr>
          <p:cNvPr id="10" name="Téglalap 9">
            <a:extLst>
              <a:ext uri="{FF2B5EF4-FFF2-40B4-BE49-F238E27FC236}">
                <a16:creationId xmlns:a16="http://schemas.microsoft.com/office/drawing/2014/main" xmlns="" id="{A035B707-B408-4F32-B630-00BE220EED59}"/>
              </a:ext>
            </a:extLst>
          </p:cNvPr>
          <p:cNvSpPr/>
          <p:nvPr/>
        </p:nvSpPr>
        <p:spPr>
          <a:xfrm>
            <a:off x="8847847" y="2897994"/>
            <a:ext cx="647700" cy="706993"/>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prstClr val="white"/>
              </a:solidFill>
              <a:latin typeface="Lora" pitchFamily="2" charset="-18"/>
              <a:cs typeface="Times New Roman" panose="02020603050405020304" pitchFamily="18" charset="0"/>
            </a:endParaRPr>
          </a:p>
        </p:txBody>
      </p:sp>
      <p:sp>
        <p:nvSpPr>
          <p:cNvPr id="12" name="Téglalap 11">
            <a:extLst>
              <a:ext uri="{FF2B5EF4-FFF2-40B4-BE49-F238E27FC236}">
                <a16:creationId xmlns:a16="http://schemas.microsoft.com/office/drawing/2014/main" xmlns="" id="{63DA89BA-6D36-4A8A-A7B0-E41BE37D9DCB}"/>
              </a:ext>
            </a:extLst>
          </p:cNvPr>
          <p:cNvSpPr/>
          <p:nvPr/>
        </p:nvSpPr>
        <p:spPr>
          <a:xfrm>
            <a:off x="8202647" y="2781124"/>
            <a:ext cx="647700" cy="804435"/>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prstClr val="white"/>
              </a:solidFill>
              <a:latin typeface="Lora" pitchFamily="2" charset="-18"/>
              <a:cs typeface="Times New Roman" panose="02020603050405020304" pitchFamily="18" charset="0"/>
            </a:endParaRPr>
          </a:p>
        </p:txBody>
      </p:sp>
      <p:sp>
        <p:nvSpPr>
          <p:cNvPr id="14" name="Téglalap 13">
            <a:extLst>
              <a:ext uri="{FF2B5EF4-FFF2-40B4-BE49-F238E27FC236}">
                <a16:creationId xmlns:a16="http://schemas.microsoft.com/office/drawing/2014/main" xmlns="" id="{496E5D98-6760-4AE5-83D8-CE1B17A5E747}"/>
              </a:ext>
            </a:extLst>
          </p:cNvPr>
          <p:cNvSpPr/>
          <p:nvPr/>
        </p:nvSpPr>
        <p:spPr>
          <a:xfrm>
            <a:off x="7552788" y="2509520"/>
            <a:ext cx="648270" cy="1056788"/>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prstClr val="white"/>
              </a:solidFill>
              <a:latin typeface="Lora" pitchFamily="2" charset="-18"/>
              <a:cs typeface="Times New Roman" panose="02020603050405020304" pitchFamily="18" charset="0"/>
            </a:endParaRPr>
          </a:p>
        </p:txBody>
      </p:sp>
      <p:sp>
        <p:nvSpPr>
          <p:cNvPr id="16" name="Téglalap 15">
            <a:extLst>
              <a:ext uri="{FF2B5EF4-FFF2-40B4-BE49-F238E27FC236}">
                <a16:creationId xmlns:a16="http://schemas.microsoft.com/office/drawing/2014/main" xmlns="" id="{0F756E9D-A779-4DC5-926F-E4CC6CC0DC72}"/>
              </a:ext>
            </a:extLst>
          </p:cNvPr>
          <p:cNvSpPr/>
          <p:nvPr/>
        </p:nvSpPr>
        <p:spPr>
          <a:xfrm>
            <a:off x="6904622" y="2897994"/>
            <a:ext cx="647700" cy="707886"/>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prstClr val="white"/>
              </a:solidFill>
              <a:latin typeface="Lora" pitchFamily="2" charset="-18"/>
              <a:cs typeface="Times New Roman" panose="02020603050405020304" pitchFamily="18" charset="0"/>
            </a:endParaRPr>
          </a:p>
        </p:txBody>
      </p:sp>
      <p:sp>
        <p:nvSpPr>
          <p:cNvPr id="18" name="Téglalap 17">
            <a:extLst>
              <a:ext uri="{FF2B5EF4-FFF2-40B4-BE49-F238E27FC236}">
                <a16:creationId xmlns:a16="http://schemas.microsoft.com/office/drawing/2014/main" xmlns="" id="{E2AF564C-5A07-418E-900B-76C86E27B11A}"/>
              </a:ext>
            </a:extLst>
          </p:cNvPr>
          <p:cNvSpPr/>
          <p:nvPr/>
        </p:nvSpPr>
        <p:spPr>
          <a:xfrm>
            <a:off x="6262944" y="2678148"/>
            <a:ext cx="647700" cy="927730"/>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prstClr val="white"/>
              </a:solidFill>
              <a:latin typeface="Lora" pitchFamily="2" charset="-18"/>
              <a:cs typeface="Times New Roman" panose="02020603050405020304" pitchFamily="18" charset="0"/>
            </a:endParaRPr>
          </a:p>
        </p:txBody>
      </p:sp>
      <p:sp>
        <p:nvSpPr>
          <p:cNvPr id="20" name="Téglalap 19">
            <a:extLst>
              <a:ext uri="{FF2B5EF4-FFF2-40B4-BE49-F238E27FC236}">
                <a16:creationId xmlns:a16="http://schemas.microsoft.com/office/drawing/2014/main" xmlns="" id="{2DF515DC-81BE-445D-8049-15348B7403A3}"/>
              </a:ext>
            </a:extLst>
          </p:cNvPr>
          <p:cNvSpPr/>
          <p:nvPr/>
        </p:nvSpPr>
        <p:spPr>
          <a:xfrm>
            <a:off x="5630838" y="2496058"/>
            <a:ext cx="647700" cy="1105966"/>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prstClr val="white"/>
              </a:solidFill>
              <a:latin typeface="Lora" pitchFamily="2" charset="-18"/>
              <a:cs typeface="Times New Roman" panose="02020603050405020304" pitchFamily="18" charset="0"/>
            </a:endParaRPr>
          </a:p>
        </p:txBody>
      </p:sp>
      <p:sp>
        <p:nvSpPr>
          <p:cNvPr id="22" name="Téglalap 21">
            <a:extLst>
              <a:ext uri="{FF2B5EF4-FFF2-40B4-BE49-F238E27FC236}">
                <a16:creationId xmlns:a16="http://schemas.microsoft.com/office/drawing/2014/main" xmlns="" id="{44138DE9-EA83-4368-8732-B22E3B086FCF}"/>
              </a:ext>
            </a:extLst>
          </p:cNvPr>
          <p:cNvSpPr/>
          <p:nvPr/>
        </p:nvSpPr>
        <p:spPr>
          <a:xfrm>
            <a:off x="4981097" y="2797891"/>
            <a:ext cx="647700" cy="772435"/>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prstClr val="white"/>
              </a:solidFill>
              <a:latin typeface="Lora" pitchFamily="2" charset="-18"/>
              <a:cs typeface="Times New Roman" panose="02020603050405020304" pitchFamily="18" charset="0"/>
            </a:endParaRPr>
          </a:p>
        </p:txBody>
      </p:sp>
      <p:sp>
        <p:nvSpPr>
          <p:cNvPr id="24" name="Téglalap 23">
            <a:extLst>
              <a:ext uri="{FF2B5EF4-FFF2-40B4-BE49-F238E27FC236}">
                <a16:creationId xmlns:a16="http://schemas.microsoft.com/office/drawing/2014/main" xmlns="" id="{C704F677-EAC5-4C64-9F8E-106123225E1D}"/>
              </a:ext>
            </a:extLst>
          </p:cNvPr>
          <p:cNvSpPr/>
          <p:nvPr/>
        </p:nvSpPr>
        <p:spPr>
          <a:xfrm>
            <a:off x="4332867" y="2695371"/>
            <a:ext cx="647700" cy="871874"/>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prstClr val="white"/>
              </a:solidFill>
              <a:latin typeface="Lora" pitchFamily="2" charset="-18"/>
              <a:cs typeface="Times New Roman" panose="02020603050405020304" pitchFamily="18" charset="0"/>
            </a:endParaRPr>
          </a:p>
        </p:txBody>
      </p:sp>
      <p:sp>
        <p:nvSpPr>
          <p:cNvPr id="26" name="Téglalap 25">
            <a:extLst>
              <a:ext uri="{FF2B5EF4-FFF2-40B4-BE49-F238E27FC236}">
                <a16:creationId xmlns:a16="http://schemas.microsoft.com/office/drawing/2014/main" xmlns="" id="{E42251B5-1CEE-490F-A05C-564BE52D34AA}"/>
              </a:ext>
            </a:extLst>
          </p:cNvPr>
          <p:cNvSpPr/>
          <p:nvPr/>
        </p:nvSpPr>
        <p:spPr>
          <a:xfrm>
            <a:off x="2384294" y="3569474"/>
            <a:ext cx="647700" cy="1775499"/>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prstClr val="white"/>
              </a:solidFill>
              <a:latin typeface="Lora" pitchFamily="2" charset="-18"/>
              <a:cs typeface="Times New Roman" panose="02020603050405020304" pitchFamily="18" charset="0"/>
            </a:endParaRPr>
          </a:p>
        </p:txBody>
      </p:sp>
      <p:sp>
        <p:nvSpPr>
          <p:cNvPr id="28" name="Téglalap 27">
            <a:extLst>
              <a:ext uri="{FF2B5EF4-FFF2-40B4-BE49-F238E27FC236}">
                <a16:creationId xmlns:a16="http://schemas.microsoft.com/office/drawing/2014/main" xmlns="" id="{308195B5-2E53-4D1E-994C-6F7AD8FEE1B3}"/>
              </a:ext>
            </a:extLst>
          </p:cNvPr>
          <p:cNvSpPr/>
          <p:nvPr/>
        </p:nvSpPr>
        <p:spPr>
          <a:xfrm>
            <a:off x="1740068" y="3559459"/>
            <a:ext cx="647700" cy="512833"/>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prstClr val="white"/>
              </a:solidFill>
              <a:latin typeface="Lora" pitchFamily="2" charset="-18"/>
              <a:cs typeface="Times New Roman" panose="02020603050405020304" pitchFamily="18" charset="0"/>
            </a:endParaRPr>
          </a:p>
        </p:txBody>
      </p:sp>
      <p:cxnSp>
        <p:nvCxnSpPr>
          <p:cNvPr id="30" name="Egyenes összekötő nyíllal 29">
            <a:extLst>
              <a:ext uri="{FF2B5EF4-FFF2-40B4-BE49-F238E27FC236}">
                <a16:creationId xmlns:a16="http://schemas.microsoft.com/office/drawing/2014/main" xmlns="" id="{B898CD6F-12BD-40D6-819C-D66F4C672B83}"/>
              </a:ext>
            </a:extLst>
          </p:cNvPr>
          <p:cNvCxnSpPr>
            <a:cxnSpLocks/>
          </p:cNvCxnSpPr>
          <p:nvPr/>
        </p:nvCxnSpPr>
        <p:spPr>
          <a:xfrm flipH="1" flipV="1">
            <a:off x="1735148" y="2021840"/>
            <a:ext cx="30320" cy="3536341"/>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églalap 31">
            <a:extLst>
              <a:ext uri="{FF2B5EF4-FFF2-40B4-BE49-F238E27FC236}">
                <a16:creationId xmlns:a16="http://schemas.microsoft.com/office/drawing/2014/main" xmlns="" id="{9AF44298-3BF0-4188-A5E3-FDCF3AEC1015}"/>
              </a:ext>
            </a:extLst>
          </p:cNvPr>
          <p:cNvSpPr/>
          <p:nvPr/>
        </p:nvSpPr>
        <p:spPr>
          <a:xfrm>
            <a:off x="3029887" y="3563000"/>
            <a:ext cx="647700" cy="115989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prstClr val="white"/>
              </a:solidFill>
              <a:latin typeface="Lora" pitchFamily="2" charset="-18"/>
              <a:cs typeface="Times New Roman" panose="02020603050405020304" pitchFamily="18" charset="0"/>
            </a:endParaRPr>
          </a:p>
        </p:txBody>
      </p:sp>
      <p:sp>
        <p:nvSpPr>
          <p:cNvPr id="34" name="Téglalap 33">
            <a:extLst>
              <a:ext uri="{FF2B5EF4-FFF2-40B4-BE49-F238E27FC236}">
                <a16:creationId xmlns:a16="http://schemas.microsoft.com/office/drawing/2014/main" xmlns="" id="{8E34BEEF-3276-4F7A-8551-9C6CC24D79E7}"/>
              </a:ext>
            </a:extLst>
          </p:cNvPr>
          <p:cNvSpPr/>
          <p:nvPr/>
        </p:nvSpPr>
        <p:spPr>
          <a:xfrm>
            <a:off x="3676118" y="3564721"/>
            <a:ext cx="648000" cy="307777"/>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prstClr val="white"/>
              </a:solidFill>
              <a:latin typeface="Lora" pitchFamily="2" charset="-18"/>
              <a:cs typeface="Times New Roman" panose="02020603050405020304" pitchFamily="18" charset="0"/>
            </a:endParaRPr>
          </a:p>
        </p:txBody>
      </p:sp>
      <p:sp>
        <p:nvSpPr>
          <p:cNvPr id="36" name="Téglalap 35">
            <a:extLst>
              <a:ext uri="{FF2B5EF4-FFF2-40B4-BE49-F238E27FC236}">
                <a16:creationId xmlns:a16="http://schemas.microsoft.com/office/drawing/2014/main" xmlns="" id="{6ACF5137-4AEB-4028-92EB-D445DF0A7614}"/>
              </a:ext>
            </a:extLst>
          </p:cNvPr>
          <p:cNvSpPr/>
          <p:nvPr/>
        </p:nvSpPr>
        <p:spPr>
          <a:xfrm>
            <a:off x="4334510" y="3567704"/>
            <a:ext cx="647700" cy="465074"/>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prstClr val="white"/>
              </a:solidFill>
              <a:latin typeface="Lora" pitchFamily="2" charset="-18"/>
              <a:cs typeface="Times New Roman" panose="02020603050405020304" pitchFamily="18" charset="0"/>
            </a:endParaRPr>
          </a:p>
        </p:txBody>
      </p:sp>
      <p:sp>
        <p:nvSpPr>
          <p:cNvPr id="38" name="Téglalap 37">
            <a:extLst>
              <a:ext uri="{FF2B5EF4-FFF2-40B4-BE49-F238E27FC236}">
                <a16:creationId xmlns:a16="http://schemas.microsoft.com/office/drawing/2014/main" xmlns="" id="{38BC90D6-E49F-4A7F-ABFF-DE8A9339EF98}"/>
              </a:ext>
            </a:extLst>
          </p:cNvPr>
          <p:cNvSpPr/>
          <p:nvPr/>
        </p:nvSpPr>
        <p:spPr>
          <a:xfrm>
            <a:off x="4972535" y="3562803"/>
            <a:ext cx="647700" cy="346898"/>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prstClr val="white"/>
              </a:solidFill>
              <a:latin typeface="Lora" pitchFamily="2" charset="-18"/>
              <a:cs typeface="Times New Roman" panose="02020603050405020304" pitchFamily="18" charset="0"/>
            </a:endParaRPr>
          </a:p>
        </p:txBody>
      </p:sp>
      <p:sp>
        <p:nvSpPr>
          <p:cNvPr id="40" name="Téglalap 39">
            <a:extLst>
              <a:ext uri="{FF2B5EF4-FFF2-40B4-BE49-F238E27FC236}">
                <a16:creationId xmlns:a16="http://schemas.microsoft.com/office/drawing/2014/main" xmlns="" id="{5851747B-3739-4DEC-B206-51BC5B14D1B1}"/>
              </a:ext>
            </a:extLst>
          </p:cNvPr>
          <p:cNvSpPr/>
          <p:nvPr/>
        </p:nvSpPr>
        <p:spPr>
          <a:xfrm>
            <a:off x="5624937" y="3561262"/>
            <a:ext cx="647700" cy="1014193"/>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prstClr val="white"/>
              </a:solidFill>
              <a:latin typeface="Lora" pitchFamily="2" charset="-18"/>
              <a:cs typeface="Times New Roman" panose="02020603050405020304" pitchFamily="18" charset="0"/>
            </a:endParaRPr>
          </a:p>
        </p:txBody>
      </p:sp>
      <p:sp>
        <p:nvSpPr>
          <p:cNvPr id="42" name="Téglalap 41">
            <a:extLst>
              <a:ext uri="{FF2B5EF4-FFF2-40B4-BE49-F238E27FC236}">
                <a16:creationId xmlns:a16="http://schemas.microsoft.com/office/drawing/2014/main" xmlns="" id="{1AD93B90-61ED-4F7F-B2BA-68D4248388C5}"/>
              </a:ext>
            </a:extLst>
          </p:cNvPr>
          <p:cNvSpPr/>
          <p:nvPr/>
        </p:nvSpPr>
        <p:spPr>
          <a:xfrm>
            <a:off x="6267861" y="3562803"/>
            <a:ext cx="647700" cy="30017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prstClr val="white"/>
              </a:solidFill>
              <a:latin typeface="Lora" pitchFamily="2" charset="-18"/>
              <a:cs typeface="Times New Roman" panose="02020603050405020304" pitchFamily="18" charset="0"/>
            </a:endParaRPr>
          </a:p>
        </p:txBody>
      </p:sp>
      <p:sp>
        <p:nvSpPr>
          <p:cNvPr id="44" name="Téglalap 43">
            <a:extLst>
              <a:ext uri="{FF2B5EF4-FFF2-40B4-BE49-F238E27FC236}">
                <a16:creationId xmlns:a16="http://schemas.microsoft.com/office/drawing/2014/main" xmlns="" id="{8B855EBE-7F36-4A1A-9BE8-7D316D6B289C}"/>
              </a:ext>
            </a:extLst>
          </p:cNvPr>
          <p:cNvSpPr/>
          <p:nvPr/>
        </p:nvSpPr>
        <p:spPr>
          <a:xfrm>
            <a:off x="6908144" y="3565994"/>
            <a:ext cx="647700" cy="40863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prstClr val="white"/>
              </a:solidFill>
              <a:latin typeface="Lora" pitchFamily="2" charset="-18"/>
              <a:cs typeface="Times New Roman" panose="02020603050405020304" pitchFamily="18" charset="0"/>
            </a:endParaRPr>
          </a:p>
        </p:txBody>
      </p:sp>
      <p:sp>
        <p:nvSpPr>
          <p:cNvPr id="46" name="Téglalap 45">
            <a:extLst>
              <a:ext uri="{FF2B5EF4-FFF2-40B4-BE49-F238E27FC236}">
                <a16:creationId xmlns:a16="http://schemas.microsoft.com/office/drawing/2014/main" xmlns="" id="{EB9AAE05-E979-454A-BAEC-1E32A583AB99}"/>
              </a:ext>
            </a:extLst>
          </p:cNvPr>
          <p:cNvSpPr/>
          <p:nvPr/>
        </p:nvSpPr>
        <p:spPr>
          <a:xfrm>
            <a:off x="8217344" y="3538462"/>
            <a:ext cx="647700" cy="1075956"/>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prstClr val="white"/>
              </a:solidFill>
              <a:latin typeface="Lora" pitchFamily="2" charset="-18"/>
              <a:cs typeface="Times New Roman" panose="02020603050405020304" pitchFamily="18" charset="0"/>
            </a:endParaRPr>
          </a:p>
        </p:txBody>
      </p:sp>
      <p:sp>
        <p:nvSpPr>
          <p:cNvPr id="48" name="Téglalap 47">
            <a:extLst>
              <a:ext uri="{FF2B5EF4-FFF2-40B4-BE49-F238E27FC236}">
                <a16:creationId xmlns:a16="http://schemas.microsoft.com/office/drawing/2014/main" xmlns="" id="{FCE7E2DC-B58A-4219-A3D5-9E7612929C64}"/>
              </a:ext>
            </a:extLst>
          </p:cNvPr>
          <p:cNvSpPr/>
          <p:nvPr/>
        </p:nvSpPr>
        <p:spPr>
          <a:xfrm>
            <a:off x="7559982" y="3553260"/>
            <a:ext cx="647700" cy="286507"/>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prstClr val="white"/>
              </a:solidFill>
              <a:latin typeface="Lora" pitchFamily="2" charset="-18"/>
              <a:cs typeface="Times New Roman" panose="02020603050405020304" pitchFamily="18" charset="0"/>
            </a:endParaRPr>
          </a:p>
        </p:txBody>
      </p:sp>
      <p:sp>
        <p:nvSpPr>
          <p:cNvPr id="50" name="Téglalap 49">
            <a:extLst>
              <a:ext uri="{FF2B5EF4-FFF2-40B4-BE49-F238E27FC236}">
                <a16:creationId xmlns:a16="http://schemas.microsoft.com/office/drawing/2014/main" xmlns="" id="{0D85659E-AFFA-4E57-A611-516B4D9A682D}"/>
              </a:ext>
            </a:extLst>
          </p:cNvPr>
          <p:cNvSpPr/>
          <p:nvPr/>
        </p:nvSpPr>
        <p:spPr>
          <a:xfrm>
            <a:off x="8848726" y="3571484"/>
            <a:ext cx="647700" cy="334184"/>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prstClr val="white"/>
              </a:solidFill>
              <a:latin typeface="Lora" pitchFamily="2" charset="-18"/>
              <a:cs typeface="Times New Roman" panose="02020603050405020304" pitchFamily="18" charset="0"/>
            </a:endParaRPr>
          </a:p>
        </p:txBody>
      </p:sp>
      <p:sp>
        <p:nvSpPr>
          <p:cNvPr id="52" name="Szövegdoboz 51">
            <a:extLst>
              <a:ext uri="{FF2B5EF4-FFF2-40B4-BE49-F238E27FC236}">
                <a16:creationId xmlns:a16="http://schemas.microsoft.com/office/drawing/2014/main" xmlns="" id="{9DF88CFF-9D36-4A48-B669-1C4BECCFF236}"/>
              </a:ext>
            </a:extLst>
          </p:cNvPr>
          <p:cNvSpPr txBox="1"/>
          <p:nvPr/>
        </p:nvSpPr>
        <p:spPr>
          <a:xfrm>
            <a:off x="1611910" y="1244186"/>
            <a:ext cx="1374094" cy="707886"/>
          </a:xfrm>
          <a:prstGeom prst="rect">
            <a:avLst/>
          </a:prstGeom>
          <a:noFill/>
        </p:spPr>
        <p:txBody>
          <a:bodyPr wrap="none" rtlCol="0">
            <a:spAutoFit/>
          </a:bodyPr>
          <a:lstStyle/>
          <a:p>
            <a:r>
              <a:rPr lang="hu-HU" sz="2000" b="1" dirty="0">
                <a:solidFill>
                  <a:prstClr val="black"/>
                </a:solidFill>
                <a:latin typeface="Lora" pitchFamily="2" charset="-18"/>
                <a:cs typeface="Times New Roman" panose="02020603050405020304" pitchFamily="18" charset="0"/>
              </a:rPr>
              <a:t>Pénzügyi </a:t>
            </a:r>
          </a:p>
          <a:p>
            <a:r>
              <a:rPr lang="hu-HU" sz="2000" b="1" dirty="0">
                <a:solidFill>
                  <a:prstClr val="black"/>
                </a:solidFill>
                <a:latin typeface="Lora" pitchFamily="2" charset="-18"/>
                <a:cs typeface="Times New Roman" panose="02020603050405020304" pitchFamily="18" charset="0"/>
              </a:rPr>
              <a:t>bevétel</a:t>
            </a:r>
          </a:p>
        </p:txBody>
      </p:sp>
      <p:sp>
        <p:nvSpPr>
          <p:cNvPr id="54" name="Szövegdoboz 53">
            <a:extLst>
              <a:ext uri="{FF2B5EF4-FFF2-40B4-BE49-F238E27FC236}">
                <a16:creationId xmlns:a16="http://schemas.microsoft.com/office/drawing/2014/main" xmlns="" id="{9BB07F3A-B982-4C84-A6A2-7AC0F64C080C}"/>
              </a:ext>
            </a:extLst>
          </p:cNvPr>
          <p:cNvSpPr txBox="1"/>
          <p:nvPr/>
        </p:nvSpPr>
        <p:spPr>
          <a:xfrm>
            <a:off x="10085686" y="3370527"/>
            <a:ext cx="582211" cy="400110"/>
          </a:xfrm>
          <a:prstGeom prst="rect">
            <a:avLst/>
          </a:prstGeom>
          <a:noFill/>
        </p:spPr>
        <p:txBody>
          <a:bodyPr wrap="none" rtlCol="0">
            <a:spAutoFit/>
          </a:bodyPr>
          <a:lstStyle/>
          <a:p>
            <a:r>
              <a:rPr lang="hu-HU" sz="2000" b="1" dirty="0">
                <a:solidFill>
                  <a:prstClr val="black"/>
                </a:solidFill>
                <a:latin typeface="Lora" pitchFamily="2" charset="-18"/>
                <a:cs typeface="Times New Roman" panose="02020603050405020304" pitchFamily="18" charset="0"/>
              </a:rPr>
              <a:t>Idő</a:t>
            </a:r>
          </a:p>
        </p:txBody>
      </p:sp>
      <p:cxnSp>
        <p:nvCxnSpPr>
          <p:cNvPr id="56" name="Egyenes összekötő nyíllal 55">
            <a:extLst>
              <a:ext uri="{FF2B5EF4-FFF2-40B4-BE49-F238E27FC236}">
                <a16:creationId xmlns:a16="http://schemas.microsoft.com/office/drawing/2014/main" xmlns="" id="{AB2A6250-6AFD-4A0E-8E19-7981588EDB8A}"/>
              </a:ext>
            </a:extLst>
          </p:cNvPr>
          <p:cNvCxnSpPr>
            <a:cxnSpLocks/>
          </p:cNvCxnSpPr>
          <p:nvPr/>
        </p:nvCxnSpPr>
        <p:spPr>
          <a:xfrm>
            <a:off x="1749730" y="3556500"/>
            <a:ext cx="8296275" cy="952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Szövegdoboz 57">
            <a:extLst>
              <a:ext uri="{FF2B5EF4-FFF2-40B4-BE49-F238E27FC236}">
                <a16:creationId xmlns:a16="http://schemas.microsoft.com/office/drawing/2014/main" xmlns="" id="{B43C0919-38FC-46EA-93AB-CDAFE5D3F586}"/>
              </a:ext>
            </a:extLst>
          </p:cNvPr>
          <p:cNvSpPr txBox="1"/>
          <p:nvPr/>
        </p:nvSpPr>
        <p:spPr>
          <a:xfrm>
            <a:off x="2398970" y="3931305"/>
            <a:ext cx="1327607" cy="369332"/>
          </a:xfrm>
          <a:prstGeom prst="rect">
            <a:avLst/>
          </a:prstGeom>
          <a:noFill/>
        </p:spPr>
        <p:txBody>
          <a:bodyPr wrap="none" rtlCol="0">
            <a:spAutoFit/>
          </a:bodyPr>
          <a:lstStyle>
            <a:defPPr>
              <a:defRPr lang="hu-HU"/>
            </a:defPPr>
            <a:lvl1pPr algn="ctr">
              <a:defRPr sz="1200" b="1">
                <a:solidFill>
                  <a:prstClr val="white"/>
                </a:solidFill>
                <a:latin typeface="Century Gothic" panose="020B0502020202020204" pitchFamily="34" charset="0"/>
              </a:defRPr>
            </a:lvl1pPr>
          </a:lstStyle>
          <a:p>
            <a:r>
              <a:rPr lang="hu-HU" sz="1800" dirty="0">
                <a:solidFill>
                  <a:schemeClr val="bg1"/>
                </a:solidFill>
                <a:latin typeface="Lora" pitchFamily="2" charset="-18"/>
                <a:cs typeface="Times New Roman" panose="02020603050405020304" pitchFamily="18" charset="0"/>
              </a:rPr>
              <a:t>Beruházás</a:t>
            </a:r>
          </a:p>
        </p:txBody>
      </p:sp>
      <p:sp>
        <p:nvSpPr>
          <p:cNvPr id="60" name="Szövegdoboz 59">
            <a:extLst>
              <a:ext uri="{FF2B5EF4-FFF2-40B4-BE49-F238E27FC236}">
                <a16:creationId xmlns:a16="http://schemas.microsoft.com/office/drawing/2014/main" xmlns="" id="{C8871528-326B-4C60-B645-C09740A65D0C}"/>
              </a:ext>
            </a:extLst>
          </p:cNvPr>
          <p:cNvSpPr txBox="1"/>
          <p:nvPr/>
        </p:nvSpPr>
        <p:spPr>
          <a:xfrm>
            <a:off x="1686467" y="3585152"/>
            <a:ext cx="883575" cy="523220"/>
          </a:xfrm>
          <a:prstGeom prst="rect">
            <a:avLst/>
          </a:prstGeom>
          <a:noFill/>
        </p:spPr>
        <p:txBody>
          <a:bodyPr wrap="none" rtlCol="0">
            <a:spAutoFit/>
          </a:bodyPr>
          <a:lstStyle/>
          <a:p>
            <a:pPr algn="ctr"/>
            <a:r>
              <a:rPr lang="hu-HU" sz="1400" b="1" dirty="0">
                <a:solidFill>
                  <a:prstClr val="white"/>
                </a:solidFill>
                <a:latin typeface="Lora" pitchFamily="2" charset="-18"/>
                <a:cs typeface="Times New Roman" panose="02020603050405020304" pitchFamily="18" charset="0"/>
              </a:rPr>
              <a:t>Elő-</a:t>
            </a:r>
          </a:p>
          <a:p>
            <a:pPr algn="ctr"/>
            <a:r>
              <a:rPr lang="hu-HU" sz="1400" b="1" dirty="0">
                <a:solidFill>
                  <a:prstClr val="white"/>
                </a:solidFill>
                <a:latin typeface="Lora" pitchFamily="2" charset="-18"/>
                <a:cs typeface="Times New Roman" panose="02020603050405020304" pitchFamily="18" charset="0"/>
              </a:rPr>
              <a:t>készítés</a:t>
            </a:r>
          </a:p>
        </p:txBody>
      </p:sp>
      <p:sp>
        <p:nvSpPr>
          <p:cNvPr id="62" name="Szövegdoboz 61">
            <a:extLst>
              <a:ext uri="{FF2B5EF4-FFF2-40B4-BE49-F238E27FC236}">
                <a16:creationId xmlns:a16="http://schemas.microsoft.com/office/drawing/2014/main" xmlns="" id="{3B2022F0-23FB-449F-9447-C641F4573735}"/>
              </a:ext>
            </a:extLst>
          </p:cNvPr>
          <p:cNvSpPr txBox="1"/>
          <p:nvPr/>
        </p:nvSpPr>
        <p:spPr>
          <a:xfrm>
            <a:off x="4120600" y="4849198"/>
            <a:ext cx="4490332" cy="707886"/>
          </a:xfrm>
          <a:prstGeom prst="rect">
            <a:avLst/>
          </a:prstGeom>
          <a:noFill/>
        </p:spPr>
        <p:txBody>
          <a:bodyPr wrap="none" rtlCol="0">
            <a:spAutoFit/>
          </a:bodyPr>
          <a:lstStyle/>
          <a:p>
            <a:pPr algn="ctr"/>
            <a:r>
              <a:rPr lang="hu-HU" sz="2000" b="1" dirty="0">
                <a:solidFill>
                  <a:prstClr val="black"/>
                </a:solidFill>
                <a:latin typeface="Lora" pitchFamily="2" charset="-18"/>
                <a:cs typeface="Times New Roman" panose="02020603050405020304" pitchFamily="18" charset="0"/>
              </a:rPr>
              <a:t>Működési költségek</a:t>
            </a:r>
            <a:br>
              <a:rPr lang="hu-HU" sz="2000" b="1" dirty="0">
                <a:solidFill>
                  <a:prstClr val="black"/>
                </a:solidFill>
                <a:latin typeface="Lora" pitchFamily="2" charset="-18"/>
                <a:cs typeface="Times New Roman" panose="02020603050405020304" pitchFamily="18" charset="0"/>
              </a:rPr>
            </a:br>
            <a:r>
              <a:rPr lang="hu-HU" sz="2000" b="1" dirty="0">
                <a:solidFill>
                  <a:prstClr val="black"/>
                </a:solidFill>
                <a:latin typeface="Lora" pitchFamily="2" charset="-18"/>
                <a:cs typeface="Times New Roman" panose="02020603050405020304" pitchFamily="18" charset="0"/>
              </a:rPr>
              <a:t>(üzemeltetés, karbantartás, pótlás)</a:t>
            </a:r>
          </a:p>
        </p:txBody>
      </p:sp>
      <p:sp>
        <p:nvSpPr>
          <p:cNvPr id="66" name="Szövegdoboz 65">
            <a:extLst>
              <a:ext uri="{FF2B5EF4-FFF2-40B4-BE49-F238E27FC236}">
                <a16:creationId xmlns:a16="http://schemas.microsoft.com/office/drawing/2014/main" xmlns="" id="{62D2B606-094E-47D1-9F26-AB6952302D2F}"/>
              </a:ext>
            </a:extLst>
          </p:cNvPr>
          <p:cNvSpPr txBox="1"/>
          <p:nvPr/>
        </p:nvSpPr>
        <p:spPr>
          <a:xfrm>
            <a:off x="5565671" y="3762734"/>
            <a:ext cx="787395" cy="338554"/>
          </a:xfrm>
          <a:prstGeom prst="rect">
            <a:avLst/>
          </a:prstGeom>
          <a:noFill/>
        </p:spPr>
        <p:txBody>
          <a:bodyPr wrap="none" rtlCol="0">
            <a:spAutoFit/>
          </a:bodyPr>
          <a:lstStyle/>
          <a:p>
            <a:r>
              <a:rPr lang="hu-HU" sz="1600" b="1" dirty="0">
                <a:solidFill>
                  <a:prstClr val="white"/>
                </a:solidFill>
                <a:latin typeface="Lora" pitchFamily="2" charset="-18"/>
                <a:cs typeface="Times New Roman" panose="02020603050405020304" pitchFamily="18" charset="0"/>
              </a:rPr>
              <a:t>Pótlás</a:t>
            </a:r>
          </a:p>
        </p:txBody>
      </p:sp>
      <p:sp>
        <p:nvSpPr>
          <p:cNvPr id="68" name="Szövegdoboz 67">
            <a:extLst>
              <a:ext uri="{FF2B5EF4-FFF2-40B4-BE49-F238E27FC236}">
                <a16:creationId xmlns:a16="http://schemas.microsoft.com/office/drawing/2014/main" xmlns="" id="{5DA4C3CB-FE08-4414-9D35-16E2AC24F920}"/>
              </a:ext>
            </a:extLst>
          </p:cNvPr>
          <p:cNvSpPr txBox="1"/>
          <p:nvPr/>
        </p:nvSpPr>
        <p:spPr>
          <a:xfrm>
            <a:off x="8149295" y="3730937"/>
            <a:ext cx="787395" cy="338554"/>
          </a:xfrm>
          <a:prstGeom prst="rect">
            <a:avLst/>
          </a:prstGeom>
          <a:noFill/>
        </p:spPr>
        <p:txBody>
          <a:bodyPr wrap="none" rtlCol="0">
            <a:spAutoFit/>
          </a:bodyPr>
          <a:lstStyle/>
          <a:p>
            <a:r>
              <a:rPr lang="hu-HU" sz="1600" b="1" dirty="0">
                <a:solidFill>
                  <a:prstClr val="white"/>
                </a:solidFill>
                <a:latin typeface="Lora" pitchFamily="2" charset="-18"/>
                <a:cs typeface="Times New Roman" panose="02020603050405020304" pitchFamily="18" charset="0"/>
              </a:rPr>
              <a:t>Pótlás</a:t>
            </a:r>
          </a:p>
        </p:txBody>
      </p:sp>
      <p:sp>
        <p:nvSpPr>
          <p:cNvPr id="74" name="Szövegdoboz 73">
            <a:extLst>
              <a:ext uri="{FF2B5EF4-FFF2-40B4-BE49-F238E27FC236}">
                <a16:creationId xmlns:a16="http://schemas.microsoft.com/office/drawing/2014/main" xmlns="" id="{C0897C8C-AB71-40C3-98AC-A23030DC535B}"/>
              </a:ext>
            </a:extLst>
          </p:cNvPr>
          <p:cNvSpPr txBox="1"/>
          <p:nvPr/>
        </p:nvSpPr>
        <p:spPr>
          <a:xfrm>
            <a:off x="1646200" y="5639877"/>
            <a:ext cx="1374094" cy="707886"/>
          </a:xfrm>
          <a:prstGeom prst="rect">
            <a:avLst/>
          </a:prstGeom>
          <a:noFill/>
        </p:spPr>
        <p:txBody>
          <a:bodyPr wrap="none" rtlCol="0">
            <a:spAutoFit/>
          </a:bodyPr>
          <a:lstStyle/>
          <a:p>
            <a:r>
              <a:rPr lang="hu-HU" sz="2000" b="1" dirty="0">
                <a:solidFill>
                  <a:prstClr val="black"/>
                </a:solidFill>
                <a:latin typeface="Lora" pitchFamily="2" charset="-18"/>
                <a:cs typeface="Times New Roman" panose="02020603050405020304" pitchFamily="18" charset="0"/>
              </a:rPr>
              <a:t>Pénzügyi </a:t>
            </a:r>
          </a:p>
          <a:p>
            <a:r>
              <a:rPr lang="hu-HU" sz="2000" b="1" dirty="0">
                <a:solidFill>
                  <a:prstClr val="black"/>
                </a:solidFill>
                <a:latin typeface="Lora" pitchFamily="2" charset="-18"/>
                <a:cs typeface="Times New Roman" panose="02020603050405020304" pitchFamily="18" charset="0"/>
              </a:rPr>
              <a:t>költség</a:t>
            </a:r>
          </a:p>
        </p:txBody>
      </p:sp>
      <p:sp>
        <p:nvSpPr>
          <p:cNvPr id="78" name="Szövegdoboz 77">
            <a:extLst>
              <a:ext uri="{FF2B5EF4-FFF2-40B4-BE49-F238E27FC236}">
                <a16:creationId xmlns:a16="http://schemas.microsoft.com/office/drawing/2014/main" xmlns="" id="{9AB9D630-2B0C-47CC-9843-6D6835D58D01}"/>
              </a:ext>
            </a:extLst>
          </p:cNvPr>
          <p:cNvSpPr txBox="1"/>
          <p:nvPr/>
        </p:nvSpPr>
        <p:spPr>
          <a:xfrm>
            <a:off x="2088590" y="3169130"/>
            <a:ext cx="8503107" cy="369332"/>
          </a:xfrm>
          <a:prstGeom prst="rect">
            <a:avLst/>
          </a:prstGeom>
          <a:noFill/>
        </p:spPr>
        <p:txBody>
          <a:bodyPr wrap="square" rtlCol="0">
            <a:spAutoFit/>
          </a:bodyPr>
          <a:lstStyle>
            <a:defPPr>
              <a:defRPr lang="hu-HU"/>
            </a:defPPr>
            <a:lvl1pPr algn="ctr">
              <a:defRPr sz="1400" b="1">
                <a:solidFill>
                  <a:prstClr val="white"/>
                </a:solidFill>
                <a:latin typeface="Century Gothic" panose="020B0502020202020204" pitchFamily="34" charset="0"/>
              </a:defRPr>
            </a:lvl1pPr>
          </a:lstStyle>
          <a:p>
            <a:r>
              <a:rPr lang="hu-HU" sz="1800" dirty="0">
                <a:latin typeface="Lora" pitchFamily="2" charset="-18"/>
                <a:cs typeface="Times New Roman" panose="02020603050405020304" pitchFamily="18" charset="0"/>
              </a:rPr>
              <a:t>M ű k ö d é s i    b e v é t e l e k</a:t>
            </a:r>
          </a:p>
        </p:txBody>
      </p:sp>
      <p:sp>
        <p:nvSpPr>
          <p:cNvPr id="23" name="Cím 1">
            <a:extLst>
              <a:ext uri="{FF2B5EF4-FFF2-40B4-BE49-F238E27FC236}">
                <a16:creationId xmlns:a16="http://schemas.microsoft.com/office/drawing/2014/main" xmlns="" id="{2064D8D7-B7E8-8C12-A4EB-A994D4A857E3}"/>
              </a:ext>
            </a:extLst>
          </p:cNvPr>
          <p:cNvSpPr>
            <a:spLocks noGrp="1"/>
          </p:cNvSpPr>
          <p:nvPr>
            <p:ph type="title"/>
          </p:nvPr>
        </p:nvSpPr>
        <p:spPr>
          <a:xfrm>
            <a:off x="0" y="189861"/>
            <a:ext cx="12192000" cy="686439"/>
          </a:xfrm>
          <a:solidFill>
            <a:schemeClr val="tx1">
              <a:lumMod val="50000"/>
              <a:lumOff val="50000"/>
            </a:schemeClr>
          </a:solidFill>
        </p:spPr>
        <p:txBody>
          <a:bodyPr>
            <a:normAutofit/>
          </a:bodyPr>
          <a:lstStyle/>
          <a:p>
            <a:pPr algn="ctr"/>
            <a:r>
              <a:rPr lang="hu-HU" sz="3400" b="1" dirty="0">
                <a:solidFill>
                  <a:schemeClr val="bg1"/>
                </a:solidFill>
                <a:latin typeface="Lora" pitchFamily="2" charset="-18"/>
              </a:rPr>
              <a:t>1. Piaci alapú beruházások</a:t>
            </a:r>
          </a:p>
        </p:txBody>
      </p:sp>
    </p:spTree>
    <p:extLst>
      <p:ext uri="{BB962C8B-B14F-4D97-AF65-F5344CB8AC3E}">
        <p14:creationId xmlns:p14="http://schemas.microsoft.com/office/powerpoint/2010/main" val="18095807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xmlns="" id="{C7336F7B-7038-4227-BCAC-E417CC3F66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Kép 3" descr="A képen fa, kültéri, égbolt, épület látható&#10;&#10;Automatikusan generált leírás">
            <a:extLst>
              <a:ext uri="{FF2B5EF4-FFF2-40B4-BE49-F238E27FC236}">
                <a16:creationId xmlns:a16="http://schemas.microsoft.com/office/drawing/2014/main" xmlns="" id="{8D003CC8-91D5-98F6-3893-B18AA03F24B5}"/>
              </a:ext>
            </a:extLst>
          </p:cNvPr>
          <p:cNvPicPr>
            <a:picLocks noChangeAspect="1"/>
          </p:cNvPicPr>
          <p:nvPr/>
        </p:nvPicPr>
        <p:blipFill rotWithShape="1">
          <a:blip r:embed="rId3"/>
          <a:srcRect l="10128" r="10131" b="1"/>
          <a:stretch/>
        </p:blipFill>
        <p:spPr>
          <a:xfrm>
            <a:off x="196731" y="175147"/>
            <a:ext cx="3792174" cy="3174339"/>
          </a:xfrm>
          <a:prstGeom prst="rect">
            <a:avLst/>
          </a:prstGeom>
        </p:spPr>
      </p:pic>
      <p:pic>
        <p:nvPicPr>
          <p:cNvPr id="7" name="Kép 6" descr="A képen beltéri, padló, fal, mennyezet látható&#10;&#10;Automatikusan generált leírás">
            <a:extLst>
              <a:ext uri="{FF2B5EF4-FFF2-40B4-BE49-F238E27FC236}">
                <a16:creationId xmlns:a16="http://schemas.microsoft.com/office/drawing/2014/main" xmlns="" id="{0F98E230-C0CC-3DA1-B958-72EAC64069FD}"/>
              </a:ext>
            </a:extLst>
          </p:cNvPr>
          <p:cNvPicPr>
            <a:picLocks noChangeAspect="1"/>
          </p:cNvPicPr>
          <p:nvPr/>
        </p:nvPicPr>
        <p:blipFill rotWithShape="1">
          <a:blip r:embed="rId4"/>
          <a:srcRect l="8215" r="9653"/>
          <a:stretch/>
        </p:blipFill>
        <p:spPr>
          <a:xfrm>
            <a:off x="4209091" y="175147"/>
            <a:ext cx="3792174" cy="3174339"/>
          </a:xfrm>
          <a:prstGeom prst="rect">
            <a:avLst/>
          </a:prstGeom>
        </p:spPr>
      </p:pic>
      <p:pic>
        <p:nvPicPr>
          <p:cNvPr id="10" name="Kép 9" descr="A képen fal, beltéri, ágy, padló látható&#10;&#10;Automatikusan generált leírás">
            <a:extLst>
              <a:ext uri="{FF2B5EF4-FFF2-40B4-BE49-F238E27FC236}">
                <a16:creationId xmlns:a16="http://schemas.microsoft.com/office/drawing/2014/main" xmlns="" id="{9B623DE6-04EF-7FAE-1F00-E163518817E3}"/>
              </a:ext>
            </a:extLst>
          </p:cNvPr>
          <p:cNvPicPr>
            <a:picLocks noChangeAspect="1"/>
          </p:cNvPicPr>
          <p:nvPr/>
        </p:nvPicPr>
        <p:blipFill rotWithShape="1">
          <a:blip r:embed="rId5"/>
          <a:srcRect r="17869"/>
          <a:stretch/>
        </p:blipFill>
        <p:spPr>
          <a:xfrm>
            <a:off x="8194217" y="175147"/>
            <a:ext cx="3792174" cy="3174339"/>
          </a:xfrm>
          <a:prstGeom prst="rect">
            <a:avLst/>
          </a:prstGeom>
        </p:spPr>
      </p:pic>
      <p:pic>
        <p:nvPicPr>
          <p:cNvPr id="9" name="Kép 8" descr="A képen beltéri, zöld látható&#10;&#10;Automatikusan generált leírás">
            <a:extLst>
              <a:ext uri="{FF2B5EF4-FFF2-40B4-BE49-F238E27FC236}">
                <a16:creationId xmlns:a16="http://schemas.microsoft.com/office/drawing/2014/main" xmlns="" id="{B47E68EC-B409-42A4-EE22-8EE13AF787BC}"/>
              </a:ext>
            </a:extLst>
          </p:cNvPr>
          <p:cNvPicPr>
            <a:picLocks noChangeAspect="1"/>
          </p:cNvPicPr>
          <p:nvPr/>
        </p:nvPicPr>
        <p:blipFill rotWithShape="1">
          <a:blip r:embed="rId6"/>
          <a:srcRect l="15612" r="2178" b="-4"/>
          <a:stretch/>
        </p:blipFill>
        <p:spPr>
          <a:xfrm>
            <a:off x="191088" y="3508511"/>
            <a:ext cx="3792174" cy="3171426"/>
          </a:xfrm>
          <a:prstGeom prst="rect">
            <a:avLst/>
          </a:prstGeom>
        </p:spPr>
      </p:pic>
      <p:pic>
        <p:nvPicPr>
          <p:cNvPr id="8" name="Kép 7" descr="A képen talaj, kültéri, égbolt, cement látható&#10;&#10;Automatikusan generált leírás">
            <a:extLst>
              <a:ext uri="{FF2B5EF4-FFF2-40B4-BE49-F238E27FC236}">
                <a16:creationId xmlns:a16="http://schemas.microsoft.com/office/drawing/2014/main" xmlns="" id="{4CB73413-BCA0-398A-EEA7-A5AB58916492}"/>
              </a:ext>
            </a:extLst>
          </p:cNvPr>
          <p:cNvPicPr>
            <a:picLocks noChangeAspect="1"/>
          </p:cNvPicPr>
          <p:nvPr/>
        </p:nvPicPr>
        <p:blipFill rotWithShape="1">
          <a:blip r:embed="rId7"/>
          <a:srcRect l="14476" r="5709"/>
          <a:stretch/>
        </p:blipFill>
        <p:spPr>
          <a:xfrm>
            <a:off x="4203448" y="3508511"/>
            <a:ext cx="3792174" cy="3171426"/>
          </a:xfrm>
          <a:prstGeom prst="rect">
            <a:avLst/>
          </a:prstGeom>
        </p:spPr>
      </p:pic>
      <p:pic>
        <p:nvPicPr>
          <p:cNvPr id="5" name="Kép 4" descr="A képen beltéri, padló, mennyezet, terület látható&#10;&#10;Automatikusan generált leírás">
            <a:extLst>
              <a:ext uri="{FF2B5EF4-FFF2-40B4-BE49-F238E27FC236}">
                <a16:creationId xmlns:a16="http://schemas.microsoft.com/office/drawing/2014/main" xmlns="" id="{48288F67-3299-445A-0197-0A5091344DC6}"/>
              </a:ext>
            </a:extLst>
          </p:cNvPr>
          <p:cNvPicPr>
            <a:picLocks noChangeAspect="1"/>
          </p:cNvPicPr>
          <p:nvPr/>
        </p:nvPicPr>
        <p:blipFill rotWithShape="1">
          <a:blip r:embed="rId8"/>
          <a:srcRect l="18048" r="6621"/>
          <a:stretch/>
        </p:blipFill>
        <p:spPr>
          <a:xfrm>
            <a:off x="8188574" y="3508511"/>
            <a:ext cx="3792174" cy="3171426"/>
          </a:xfrm>
          <a:prstGeom prst="rect">
            <a:avLst/>
          </a:prstGeom>
        </p:spPr>
      </p:pic>
      <p:sp>
        <p:nvSpPr>
          <p:cNvPr id="2" name="Szövegdoboz 1">
            <a:extLst>
              <a:ext uri="{FF2B5EF4-FFF2-40B4-BE49-F238E27FC236}">
                <a16:creationId xmlns:a16="http://schemas.microsoft.com/office/drawing/2014/main" xmlns="" id="{18AA5360-D01C-EE28-9D2D-BABF28E005CA}"/>
              </a:ext>
            </a:extLst>
          </p:cNvPr>
          <p:cNvSpPr txBox="1"/>
          <p:nvPr/>
        </p:nvSpPr>
        <p:spPr>
          <a:xfrm>
            <a:off x="-9833" y="6486525"/>
            <a:ext cx="12201833" cy="369332"/>
          </a:xfrm>
          <a:prstGeom prst="rect">
            <a:avLst/>
          </a:prstGeom>
          <a:solidFill>
            <a:schemeClr val="tx1">
              <a:lumMod val="65000"/>
              <a:lumOff val="35000"/>
            </a:schemeClr>
          </a:solidFill>
        </p:spPr>
        <p:txBody>
          <a:bodyPr wrap="square" rtlCol="0">
            <a:spAutoFit/>
          </a:bodyPr>
          <a:lstStyle/>
          <a:p>
            <a:pPr algn="ctr"/>
            <a:r>
              <a:rPr lang="hu-HU" b="1" dirty="0" err="1">
                <a:solidFill>
                  <a:schemeClr val="bg1"/>
                </a:solidFill>
                <a:latin typeface="Lora" pitchFamily="2" charset="-18"/>
              </a:rPr>
              <a:t>Grainger</a:t>
            </a:r>
            <a:r>
              <a:rPr lang="hu-HU" b="1" dirty="0">
                <a:solidFill>
                  <a:schemeClr val="bg1"/>
                </a:solidFill>
                <a:latin typeface="Lora" pitchFamily="2" charset="-18"/>
              </a:rPr>
              <a:t> </a:t>
            </a:r>
            <a:r>
              <a:rPr lang="hu-HU" b="1" dirty="0" err="1">
                <a:solidFill>
                  <a:schemeClr val="bg1"/>
                </a:solidFill>
                <a:latin typeface="Lora" pitchFamily="2" charset="-18"/>
              </a:rPr>
              <a:t>Plc</a:t>
            </a:r>
            <a:r>
              <a:rPr lang="hu-HU" b="1" dirty="0">
                <a:solidFill>
                  <a:schemeClr val="bg1"/>
                </a:solidFill>
                <a:latin typeface="Lora" pitchFamily="2" charset="-18"/>
              </a:rPr>
              <a:t>., Brook </a:t>
            </a:r>
            <a:r>
              <a:rPr lang="hu-HU" b="1" dirty="0" err="1">
                <a:solidFill>
                  <a:schemeClr val="bg1"/>
                </a:solidFill>
                <a:latin typeface="Lora" pitchFamily="2" charset="-18"/>
              </a:rPr>
              <a:t>Place</a:t>
            </a:r>
            <a:r>
              <a:rPr lang="hu-HU" b="1" dirty="0">
                <a:solidFill>
                  <a:schemeClr val="bg1"/>
                </a:solidFill>
                <a:latin typeface="Lora" pitchFamily="2" charset="-18"/>
              </a:rPr>
              <a:t> </a:t>
            </a:r>
            <a:r>
              <a:rPr lang="hu-HU" b="1" dirty="0" err="1">
                <a:solidFill>
                  <a:schemeClr val="bg1"/>
                </a:solidFill>
                <a:latin typeface="Lora" pitchFamily="2" charset="-18"/>
              </a:rPr>
              <a:t>Apartments</a:t>
            </a:r>
            <a:r>
              <a:rPr lang="hu-HU" b="1" dirty="0">
                <a:solidFill>
                  <a:schemeClr val="bg1"/>
                </a:solidFill>
                <a:latin typeface="Lora" pitchFamily="2" charset="-18"/>
              </a:rPr>
              <a:t>, Sheffield, UK – American-</a:t>
            </a:r>
            <a:r>
              <a:rPr lang="hu-HU" b="1" dirty="0" err="1">
                <a:solidFill>
                  <a:schemeClr val="bg1"/>
                </a:solidFill>
                <a:latin typeface="Lora" pitchFamily="2" charset="-18"/>
              </a:rPr>
              <a:t>style</a:t>
            </a:r>
            <a:r>
              <a:rPr lang="hu-HU" b="1" dirty="0">
                <a:solidFill>
                  <a:schemeClr val="bg1"/>
                </a:solidFill>
                <a:latin typeface="Lora" pitchFamily="2" charset="-18"/>
              </a:rPr>
              <a:t> </a:t>
            </a:r>
            <a:r>
              <a:rPr lang="hu-HU" b="1" dirty="0" err="1">
                <a:solidFill>
                  <a:schemeClr val="bg1"/>
                </a:solidFill>
                <a:latin typeface="Lora" pitchFamily="2" charset="-18"/>
              </a:rPr>
              <a:t>rental</a:t>
            </a:r>
            <a:r>
              <a:rPr lang="hu-HU" b="1" dirty="0">
                <a:solidFill>
                  <a:schemeClr val="bg1"/>
                </a:solidFill>
                <a:latin typeface="Lora" pitchFamily="2" charset="-18"/>
              </a:rPr>
              <a:t> </a:t>
            </a:r>
            <a:r>
              <a:rPr lang="hu-HU" b="1" dirty="0" err="1">
                <a:solidFill>
                  <a:schemeClr val="bg1"/>
                </a:solidFill>
                <a:latin typeface="Lora" pitchFamily="2" charset="-18"/>
              </a:rPr>
              <a:t>apartments</a:t>
            </a:r>
            <a:r>
              <a:rPr lang="hu-HU" b="1" dirty="0">
                <a:solidFill>
                  <a:schemeClr val="bg1"/>
                </a:solidFill>
                <a:latin typeface="Lora" pitchFamily="2" charset="-18"/>
              </a:rPr>
              <a:t> – </a:t>
            </a:r>
            <a:r>
              <a:rPr lang="hu-HU" b="1" i="1" dirty="0">
                <a:solidFill>
                  <a:schemeClr val="bg1"/>
                </a:solidFill>
                <a:latin typeface="Lora" pitchFamily="2" charset="-18"/>
              </a:rPr>
              <a:t>co-</a:t>
            </a:r>
            <a:r>
              <a:rPr lang="hu-HU" b="1" i="1" dirty="0" err="1">
                <a:solidFill>
                  <a:schemeClr val="bg1"/>
                </a:solidFill>
                <a:latin typeface="Lora" pitchFamily="2" charset="-18"/>
              </a:rPr>
              <a:t>living</a:t>
            </a:r>
            <a:endParaRPr lang="hu-HU" b="1" i="1" dirty="0">
              <a:solidFill>
                <a:schemeClr val="bg1"/>
              </a:solidFill>
              <a:latin typeface="Lora" pitchFamily="2" charset="-18"/>
            </a:endParaRPr>
          </a:p>
        </p:txBody>
      </p:sp>
    </p:spTree>
    <p:extLst>
      <p:ext uri="{BB962C8B-B14F-4D97-AF65-F5344CB8AC3E}">
        <p14:creationId xmlns:p14="http://schemas.microsoft.com/office/powerpoint/2010/main" val="3854372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 számának helye 1"/>
          <p:cNvSpPr>
            <a:spLocks noGrp="1"/>
          </p:cNvSpPr>
          <p:nvPr>
            <p:ph type="sldNum" sz="quarter" idx="12"/>
          </p:nvPr>
        </p:nvSpPr>
        <p:spPr>
          <a:xfrm>
            <a:off x="9283700" y="6389784"/>
            <a:ext cx="2743200" cy="365125"/>
          </a:xfrm>
        </p:spPr>
        <p:txBody>
          <a:bodyPr/>
          <a:lstStyle/>
          <a:p>
            <a:fld id="{061F3979-A3B6-4176-9ADC-382C47C04B68}" type="slidenum">
              <a:rPr lang="en-GB" smtClean="0">
                <a:latin typeface="Lora" pitchFamily="2" charset="-18"/>
              </a:rPr>
              <a:t>5</a:t>
            </a:fld>
            <a:endParaRPr lang="en-GB" dirty="0">
              <a:latin typeface="Lora" pitchFamily="2" charset="-18"/>
            </a:endParaRPr>
          </a:p>
        </p:txBody>
      </p:sp>
      <p:sp>
        <p:nvSpPr>
          <p:cNvPr id="5" name="Szövegdoboz 4">
            <a:extLst>
              <a:ext uri="{FF2B5EF4-FFF2-40B4-BE49-F238E27FC236}">
                <a16:creationId xmlns:a16="http://schemas.microsoft.com/office/drawing/2014/main" xmlns="" id="{67C2AC51-BF4D-425E-B0D9-D181F7A0342E}"/>
              </a:ext>
            </a:extLst>
          </p:cNvPr>
          <p:cNvSpPr txBox="1"/>
          <p:nvPr/>
        </p:nvSpPr>
        <p:spPr>
          <a:xfrm>
            <a:off x="704850" y="1185487"/>
            <a:ext cx="5040000" cy="400110"/>
          </a:xfrm>
          <a:prstGeom prst="rect">
            <a:avLst/>
          </a:prstGeom>
          <a:solidFill>
            <a:schemeClr val="accent6">
              <a:lumMod val="75000"/>
            </a:schemeClr>
          </a:solidFill>
        </p:spPr>
        <p:txBody>
          <a:bodyPr wrap="square" rtlCol="0">
            <a:spAutoFit/>
          </a:bodyPr>
          <a:lstStyle/>
          <a:p>
            <a:pPr algn="ctr"/>
            <a:r>
              <a:rPr lang="hu-HU" sz="2000" b="1" dirty="0">
                <a:solidFill>
                  <a:schemeClr val="bg1"/>
                </a:solidFill>
                <a:latin typeface="Lora" pitchFamily="2" charset="-18"/>
                <a:cs typeface="Times New Roman" panose="02020603050405020304" pitchFamily="18" charset="0"/>
              </a:rPr>
              <a:t>Pénzügyi szempontú vizsgálat</a:t>
            </a:r>
          </a:p>
        </p:txBody>
      </p:sp>
      <p:sp>
        <p:nvSpPr>
          <p:cNvPr id="9" name="Szövegdoboz 8">
            <a:extLst>
              <a:ext uri="{FF2B5EF4-FFF2-40B4-BE49-F238E27FC236}">
                <a16:creationId xmlns:a16="http://schemas.microsoft.com/office/drawing/2014/main" xmlns="" id="{CDCA4F1D-4D2D-48DB-8FF0-2B0C2EDB4F56}"/>
              </a:ext>
            </a:extLst>
          </p:cNvPr>
          <p:cNvSpPr txBox="1"/>
          <p:nvPr/>
        </p:nvSpPr>
        <p:spPr>
          <a:xfrm>
            <a:off x="704851" y="1624996"/>
            <a:ext cx="5031478" cy="584775"/>
          </a:xfrm>
          <a:prstGeom prst="rect">
            <a:avLst/>
          </a:prstGeom>
          <a:noFill/>
        </p:spPr>
        <p:txBody>
          <a:bodyPr wrap="square" rtlCol="0">
            <a:spAutoFit/>
          </a:bodyPr>
          <a:lstStyle/>
          <a:p>
            <a:pPr algn="ctr"/>
            <a:r>
              <a:rPr lang="hu-HU" sz="1600" dirty="0">
                <a:latin typeface="Lora" pitchFamily="2" charset="-18"/>
                <a:cs typeface="Times New Roman" panose="02020603050405020304" pitchFamily="18" charset="0"/>
              </a:rPr>
              <a:t>Direkt pénzügyi hatások számbavétele</a:t>
            </a:r>
          </a:p>
          <a:p>
            <a:pPr algn="ctr"/>
            <a:r>
              <a:rPr lang="hu-HU" sz="1600" dirty="0">
                <a:latin typeface="Lora" pitchFamily="2" charset="-18"/>
                <a:cs typeface="Times New Roman" panose="02020603050405020304" pitchFamily="18" charset="0"/>
              </a:rPr>
              <a:t>tulajdonos/üzemeltető szempontjából</a:t>
            </a:r>
          </a:p>
        </p:txBody>
      </p:sp>
      <p:sp>
        <p:nvSpPr>
          <p:cNvPr id="12" name="Szövegdoboz 11">
            <a:extLst>
              <a:ext uri="{FF2B5EF4-FFF2-40B4-BE49-F238E27FC236}">
                <a16:creationId xmlns:a16="http://schemas.microsoft.com/office/drawing/2014/main" xmlns="" id="{BEABD3C9-37A8-4A91-B063-7DE8ABFC161D}"/>
              </a:ext>
            </a:extLst>
          </p:cNvPr>
          <p:cNvSpPr txBox="1"/>
          <p:nvPr/>
        </p:nvSpPr>
        <p:spPr>
          <a:xfrm>
            <a:off x="704850" y="2255608"/>
            <a:ext cx="2340000" cy="2369880"/>
          </a:xfrm>
          <a:prstGeom prst="rect">
            <a:avLst/>
          </a:prstGeom>
          <a:solidFill>
            <a:schemeClr val="accent6">
              <a:lumMod val="75000"/>
            </a:schemeClr>
          </a:solidFill>
        </p:spPr>
        <p:txBody>
          <a:bodyPr wrap="square" rtlCol="0">
            <a:spAutoFit/>
          </a:bodyPr>
          <a:lstStyle/>
          <a:p>
            <a:pPr algn="ctr"/>
            <a:r>
              <a:rPr lang="hu-HU" b="1" dirty="0">
                <a:solidFill>
                  <a:schemeClr val="bg1"/>
                </a:solidFill>
                <a:latin typeface="Lora" pitchFamily="2" charset="-18"/>
                <a:cs typeface="Times New Roman" panose="02020603050405020304" pitchFamily="18" charset="0"/>
              </a:rPr>
              <a:t>Pénzügyi költségek</a:t>
            </a:r>
          </a:p>
          <a:p>
            <a:pPr algn="ctr"/>
            <a:r>
              <a:rPr lang="hu-HU" b="1" i="1" dirty="0">
                <a:solidFill>
                  <a:schemeClr val="bg1"/>
                </a:solidFill>
                <a:latin typeface="Lora" pitchFamily="2" charset="-18"/>
                <a:cs typeface="Times New Roman" panose="02020603050405020304" pitchFamily="18" charset="0"/>
              </a:rPr>
              <a:t>(Financial </a:t>
            </a:r>
            <a:r>
              <a:rPr lang="hu-HU" b="1" i="1" dirty="0" err="1">
                <a:solidFill>
                  <a:schemeClr val="bg1"/>
                </a:solidFill>
                <a:latin typeface="Lora" pitchFamily="2" charset="-18"/>
                <a:cs typeface="Times New Roman" panose="02020603050405020304" pitchFamily="18" charset="0"/>
              </a:rPr>
              <a:t>costs</a:t>
            </a:r>
            <a:r>
              <a:rPr lang="hu-HU" b="1" i="1" dirty="0">
                <a:solidFill>
                  <a:schemeClr val="bg1"/>
                </a:solidFill>
                <a:latin typeface="Lora" pitchFamily="2" charset="-18"/>
                <a:cs typeface="Times New Roman" panose="02020603050405020304" pitchFamily="18" charset="0"/>
              </a:rPr>
              <a:t>)</a:t>
            </a:r>
            <a:endParaRPr lang="hu-HU" i="1" dirty="0">
              <a:solidFill>
                <a:schemeClr val="bg1"/>
              </a:solidFill>
              <a:latin typeface="Lora" pitchFamily="2" charset="-18"/>
              <a:cs typeface="Times New Roman" panose="02020603050405020304" pitchFamily="18" charset="0"/>
            </a:endParaRPr>
          </a:p>
          <a:p>
            <a:pPr marL="285750" indent="-285750">
              <a:buFont typeface="Arial" panose="020B0604020202020204" pitchFamily="34" charset="0"/>
              <a:buChar char="•"/>
            </a:pPr>
            <a:r>
              <a:rPr lang="hu-HU" sz="1600" dirty="0">
                <a:solidFill>
                  <a:schemeClr val="bg1"/>
                </a:solidFill>
                <a:latin typeface="Lora" pitchFamily="2" charset="-18"/>
                <a:cs typeface="Times New Roman" panose="02020603050405020304" pitchFamily="18" charset="0"/>
              </a:rPr>
              <a:t>Beruházási költség</a:t>
            </a:r>
          </a:p>
          <a:p>
            <a:pPr marL="285750" indent="-285750">
              <a:buFont typeface="Arial" panose="020B0604020202020204" pitchFamily="34" charset="0"/>
              <a:buChar char="•"/>
            </a:pPr>
            <a:r>
              <a:rPr lang="hu-HU" sz="1600" dirty="0">
                <a:solidFill>
                  <a:schemeClr val="bg1"/>
                </a:solidFill>
                <a:latin typeface="Lora" pitchFamily="2" charset="-18"/>
                <a:cs typeface="Times New Roman" panose="02020603050405020304" pitchFamily="18" charset="0"/>
              </a:rPr>
              <a:t>Üzemeltetési költség</a:t>
            </a:r>
          </a:p>
          <a:p>
            <a:pPr marL="285750" indent="-285750">
              <a:buFont typeface="Arial" panose="020B0604020202020204" pitchFamily="34" charset="0"/>
              <a:buChar char="•"/>
            </a:pPr>
            <a:r>
              <a:rPr lang="hu-HU" sz="1600" dirty="0">
                <a:solidFill>
                  <a:schemeClr val="bg1"/>
                </a:solidFill>
                <a:latin typeface="Lora" pitchFamily="2" charset="-18"/>
                <a:cs typeface="Times New Roman" panose="02020603050405020304" pitchFamily="18" charset="0"/>
              </a:rPr>
              <a:t>Karbantartási költség</a:t>
            </a:r>
          </a:p>
          <a:p>
            <a:pPr marL="285750" indent="-285750">
              <a:buFont typeface="Arial" panose="020B0604020202020204" pitchFamily="34" charset="0"/>
              <a:buChar char="•"/>
            </a:pPr>
            <a:r>
              <a:rPr lang="hu-HU" sz="1600" dirty="0">
                <a:solidFill>
                  <a:schemeClr val="bg1"/>
                </a:solidFill>
                <a:latin typeface="Lora" pitchFamily="2" charset="-18"/>
                <a:cs typeface="Times New Roman" panose="02020603050405020304" pitchFamily="18" charset="0"/>
              </a:rPr>
              <a:t>Pótlási költség</a:t>
            </a:r>
          </a:p>
          <a:p>
            <a:pPr marL="285750" indent="-285750">
              <a:buFont typeface="Arial" panose="020B0604020202020204" pitchFamily="34" charset="0"/>
              <a:buChar char="•"/>
            </a:pPr>
            <a:r>
              <a:rPr lang="hu-HU" sz="1600" dirty="0">
                <a:solidFill>
                  <a:schemeClr val="bg1"/>
                </a:solidFill>
                <a:latin typeface="Lora" pitchFamily="2" charset="-18"/>
                <a:cs typeface="Times New Roman" panose="02020603050405020304" pitchFamily="18" charset="0"/>
              </a:rPr>
              <a:t>…</a:t>
            </a:r>
          </a:p>
        </p:txBody>
      </p:sp>
      <p:sp>
        <p:nvSpPr>
          <p:cNvPr id="14" name="Szövegdoboz 13">
            <a:extLst>
              <a:ext uri="{FF2B5EF4-FFF2-40B4-BE49-F238E27FC236}">
                <a16:creationId xmlns:a16="http://schemas.microsoft.com/office/drawing/2014/main" xmlns="" id="{1B3D90BD-96A0-45E2-805C-5FC40F951AC3}"/>
              </a:ext>
            </a:extLst>
          </p:cNvPr>
          <p:cNvSpPr txBox="1"/>
          <p:nvPr/>
        </p:nvSpPr>
        <p:spPr>
          <a:xfrm>
            <a:off x="3404850" y="2255608"/>
            <a:ext cx="2340000" cy="1631216"/>
          </a:xfrm>
          <a:prstGeom prst="rect">
            <a:avLst/>
          </a:prstGeom>
          <a:solidFill>
            <a:schemeClr val="accent6">
              <a:lumMod val="75000"/>
            </a:schemeClr>
          </a:solidFill>
        </p:spPr>
        <p:txBody>
          <a:bodyPr wrap="square" rtlCol="0">
            <a:spAutoFit/>
          </a:bodyPr>
          <a:lstStyle/>
          <a:p>
            <a:pPr algn="ctr"/>
            <a:r>
              <a:rPr lang="hu-HU" b="1" dirty="0">
                <a:solidFill>
                  <a:schemeClr val="bg1"/>
                </a:solidFill>
                <a:latin typeface="Lora" pitchFamily="2" charset="-18"/>
                <a:cs typeface="Times New Roman" panose="02020603050405020304" pitchFamily="18" charset="0"/>
              </a:rPr>
              <a:t>Pénzügyi bevételek</a:t>
            </a:r>
            <a:endParaRPr lang="hu-HU" dirty="0">
              <a:solidFill>
                <a:schemeClr val="bg1"/>
              </a:solidFill>
              <a:latin typeface="Lora" pitchFamily="2" charset="-18"/>
              <a:cs typeface="Times New Roman" panose="02020603050405020304" pitchFamily="18" charset="0"/>
            </a:endParaRPr>
          </a:p>
          <a:p>
            <a:pPr algn="ctr"/>
            <a:r>
              <a:rPr lang="hu-HU" b="1" i="1" dirty="0">
                <a:solidFill>
                  <a:schemeClr val="bg1"/>
                </a:solidFill>
                <a:latin typeface="Lora" pitchFamily="2" charset="-18"/>
                <a:cs typeface="Times New Roman" panose="02020603050405020304" pitchFamily="18" charset="0"/>
              </a:rPr>
              <a:t>(Financial </a:t>
            </a:r>
            <a:r>
              <a:rPr lang="hu-HU" b="1" i="1" dirty="0" err="1">
                <a:solidFill>
                  <a:schemeClr val="bg1"/>
                </a:solidFill>
                <a:latin typeface="Lora" pitchFamily="2" charset="-18"/>
                <a:cs typeface="Times New Roman" panose="02020603050405020304" pitchFamily="18" charset="0"/>
              </a:rPr>
              <a:t>revenues</a:t>
            </a:r>
            <a:r>
              <a:rPr lang="hu-HU" b="1" i="1" dirty="0">
                <a:solidFill>
                  <a:schemeClr val="bg1"/>
                </a:solidFill>
                <a:latin typeface="Lora" pitchFamily="2" charset="-18"/>
                <a:cs typeface="Times New Roman" panose="02020603050405020304" pitchFamily="18" charset="0"/>
              </a:rPr>
              <a:t>)</a:t>
            </a:r>
          </a:p>
          <a:p>
            <a:pPr marL="285750" indent="-285750">
              <a:buFont typeface="Arial" panose="020B0604020202020204" pitchFamily="34" charset="0"/>
              <a:buChar char="•"/>
            </a:pPr>
            <a:r>
              <a:rPr lang="hu-HU" sz="1600" dirty="0">
                <a:solidFill>
                  <a:schemeClr val="bg1"/>
                </a:solidFill>
                <a:latin typeface="Lora" pitchFamily="2" charset="-18"/>
                <a:cs typeface="Times New Roman" panose="02020603050405020304" pitchFamily="18" charset="0"/>
              </a:rPr>
              <a:t>Üzemeltetésből származó bevételek</a:t>
            </a:r>
          </a:p>
          <a:p>
            <a:pPr marL="285750" indent="-285750">
              <a:buFont typeface="Arial" panose="020B0604020202020204" pitchFamily="34" charset="0"/>
              <a:buChar char="•"/>
            </a:pPr>
            <a:r>
              <a:rPr lang="hu-HU" sz="1600" dirty="0">
                <a:solidFill>
                  <a:schemeClr val="bg1"/>
                </a:solidFill>
                <a:latin typeface="Lora" pitchFamily="2" charset="-18"/>
                <a:cs typeface="Times New Roman" panose="02020603050405020304" pitchFamily="18" charset="0"/>
              </a:rPr>
              <a:t>Maradványérték</a:t>
            </a:r>
          </a:p>
          <a:p>
            <a:pPr marL="285750" indent="-285750">
              <a:buFont typeface="Arial" panose="020B0604020202020204" pitchFamily="34" charset="0"/>
              <a:buChar char="•"/>
            </a:pPr>
            <a:r>
              <a:rPr lang="hu-HU" sz="1600" dirty="0">
                <a:solidFill>
                  <a:schemeClr val="bg1"/>
                </a:solidFill>
                <a:latin typeface="Lora" pitchFamily="2" charset="-18"/>
                <a:cs typeface="Times New Roman" panose="02020603050405020304" pitchFamily="18" charset="0"/>
              </a:rPr>
              <a:t>…</a:t>
            </a:r>
          </a:p>
        </p:txBody>
      </p:sp>
      <p:sp>
        <p:nvSpPr>
          <p:cNvPr id="19" name="Szövegdoboz 18">
            <a:extLst>
              <a:ext uri="{FF2B5EF4-FFF2-40B4-BE49-F238E27FC236}">
                <a16:creationId xmlns:a16="http://schemas.microsoft.com/office/drawing/2014/main" xmlns="" id="{CE54D8DD-0F5C-4846-9157-FF093DD7371F}"/>
              </a:ext>
            </a:extLst>
          </p:cNvPr>
          <p:cNvSpPr txBox="1"/>
          <p:nvPr/>
        </p:nvSpPr>
        <p:spPr>
          <a:xfrm>
            <a:off x="704850" y="5095545"/>
            <a:ext cx="5031478" cy="646331"/>
          </a:xfrm>
          <a:prstGeom prst="rect">
            <a:avLst/>
          </a:prstGeom>
          <a:noFill/>
          <a:ln w="28575">
            <a:solidFill>
              <a:schemeClr val="accent6">
                <a:lumMod val="75000"/>
              </a:schemeClr>
            </a:solidFill>
          </a:ln>
        </p:spPr>
        <p:txBody>
          <a:bodyPr wrap="square" rtlCol="0">
            <a:spAutoFit/>
          </a:bodyPr>
          <a:lstStyle/>
          <a:p>
            <a:pPr algn="ctr"/>
            <a:r>
              <a:rPr lang="hu-HU" b="1" dirty="0">
                <a:solidFill>
                  <a:schemeClr val="accent6">
                    <a:lumMod val="75000"/>
                  </a:schemeClr>
                </a:solidFill>
                <a:latin typeface="Lora" pitchFamily="2" charset="-18"/>
                <a:cs typeface="Times New Roman" panose="02020603050405020304" pitchFamily="18" charset="0"/>
              </a:rPr>
              <a:t>Pénzügyi megtérülésre, fenntarthatóságára vonatkozó megállapítások</a:t>
            </a:r>
          </a:p>
        </p:txBody>
      </p:sp>
      <p:cxnSp>
        <p:nvCxnSpPr>
          <p:cNvPr id="23" name="Egyenes összekötő nyíllal 22">
            <a:extLst>
              <a:ext uri="{FF2B5EF4-FFF2-40B4-BE49-F238E27FC236}">
                <a16:creationId xmlns:a16="http://schemas.microsoft.com/office/drawing/2014/main" xmlns="" id="{6D2C0597-FC60-44EC-8E3F-A65B33A7B157}"/>
              </a:ext>
            </a:extLst>
          </p:cNvPr>
          <p:cNvCxnSpPr/>
          <p:nvPr/>
        </p:nvCxnSpPr>
        <p:spPr>
          <a:xfrm>
            <a:off x="3220590" y="4229098"/>
            <a:ext cx="0" cy="684250"/>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Szövegdoboz 5">
                <a:extLst>
                  <a:ext uri="{FF2B5EF4-FFF2-40B4-BE49-F238E27FC236}">
                    <a16:creationId xmlns:a16="http://schemas.microsoft.com/office/drawing/2014/main" xmlns="" id="{46BC50F8-D64E-1F53-EC91-08BF0B53C57C}"/>
                  </a:ext>
                </a:extLst>
              </p:cNvPr>
              <p:cNvSpPr txBox="1"/>
              <p:nvPr/>
            </p:nvSpPr>
            <p:spPr>
              <a:xfrm>
                <a:off x="604067" y="5906151"/>
                <a:ext cx="3269217" cy="84875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hu-HU" b="1" i="1" smtClean="0">
                          <a:solidFill>
                            <a:schemeClr val="accent6">
                              <a:lumMod val="75000"/>
                            </a:schemeClr>
                          </a:solidFill>
                          <a:latin typeface="Cambria Math" panose="02040503050406030204" pitchFamily="18" charset="0"/>
                        </a:rPr>
                        <m:t>𝑭𝑵𝑷𝑽</m:t>
                      </m:r>
                      <m:r>
                        <a:rPr lang="hu-HU" b="1" i="1" smtClean="0">
                          <a:solidFill>
                            <a:schemeClr val="accent6">
                              <a:lumMod val="75000"/>
                            </a:schemeClr>
                          </a:solidFill>
                          <a:latin typeface="Cambria Math" panose="02040503050406030204" pitchFamily="18" charset="0"/>
                        </a:rPr>
                        <m:t>=</m:t>
                      </m:r>
                      <m:nary>
                        <m:naryPr>
                          <m:chr m:val="∑"/>
                          <m:ctrlPr>
                            <a:rPr lang="hu-HU" b="1" i="1" smtClean="0">
                              <a:solidFill>
                                <a:schemeClr val="accent6">
                                  <a:lumMod val="75000"/>
                                </a:schemeClr>
                              </a:solidFill>
                              <a:latin typeface="Cambria Math"/>
                            </a:rPr>
                          </m:ctrlPr>
                        </m:naryPr>
                        <m:sub>
                          <m:r>
                            <m:rPr>
                              <m:brk m:alnAt="23"/>
                            </m:rPr>
                            <a:rPr lang="hu-HU" b="1" i="1" smtClean="0">
                              <a:solidFill>
                                <a:schemeClr val="accent6">
                                  <a:lumMod val="75000"/>
                                </a:schemeClr>
                              </a:solidFill>
                              <a:latin typeface="Cambria Math" panose="02040503050406030204" pitchFamily="18" charset="0"/>
                            </a:rPr>
                            <m:t>𝒕</m:t>
                          </m:r>
                          <m:r>
                            <a:rPr lang="hu-HU" b="1" i="1" smtClean="0">
                              <a:solidFill>
                                <a:schemeClr val="accent6">
                                  <a:lumMod val="75000"/>
                                </a:schemeClr>
                              </a:solidFill>
                              <a:latin typeface="Cambria Math" panose="02040503050406030204" pitchFamily="18" charset="0"/>
                            </a:rPr>
                            <m:t>=</m:t>
                          </m:r>
                          <m:r>
                            <a:rPr lang="hu-HU" b="1" i="1" smtClean="0">
                              <a:solidFill>
                                <a:schemeClr val="accent6">
                                  <a:lumMod val="75000"/>
                                </a:schemeClr>
                              </a:solidFill>
                              <a:latin typeface="Cambria Math" panose="02040503050406030204" pitchFamily="18" charset="0"/>
                            </a:rPr>
                            <m:t>𝟎</m:t>
                          </m:r>
                        </m:sub>
                        <m:sup>
                          <m:r>
                            <a:rPr lang="hu-HU" b="1" i="1" smtClean="0">
                              <a:solidFill>
                                <a:schemeClr val="accent6">
                                  <a:lumMod val="75000"/>
                                </a:schemeClr>
                              </a:solidFill>
                              <a:latin typeface="Cambria Math" panose="02040503050406030204" pitchFamily="18" charset="0"/>
                            </a:rPr>
                            <m:t>𝒏</m:t>
                          </m:r>
                        </m:sup>
                        <m:e>
                          <m:f>
                            <m:fPr>
                              <m:ctrlPr>
                                <a:rPr lang="hu-HU" b="1" i="1" smtClean="0">
                                  <a:solidFill>
                                    <a:schemeClr val="accent6">
                                      <a:lumMod val="75000"/>
                                    </a:schemeClr>
                                  </a:solidFill>
                                  <a:latin typeface="Cambria Math"/>
                                </a:rPr>
                              </m:ctrlPr>
                            </m:fPr>
                            <m:num>
                              <m:sSub>
                                <m:sSubPr>
                                  <m:ctrlPr>
                                    <a:rPr lang="hu-HU" b="1" i="1" smtClean="0">
                                      <a:solidFill>
                                        <a:schemeClr val="accent6">
                                          <a:lumMod val="75000"/>
                                        </a:schemeClr>
                                      </a:solidFill>
                                      <a:latin typeface="Cambria Math"/>
                                    </a:rPr>
                                  </m:ctrlPr>
                                </m:sSubPr>
                                <m:e>
                                  <m:r>
                                    <a:rPr lang="hu-HU" b="1" i="1" smtClean="0">
                                      <a:solidFill>
                                        <a:schemeClr val="accent6">
                                          <a:lumMod val="75000"/>
                                        </a:schemeClr>
                                      </a:solidFill>
                                      <a:latin typeface="Cambria Math" panose="02040503050406030204" pitchFamily="18" charset="0"/>
                                    </a:rPr>
                                    <m:t>𝑿</m:t>
                                  </m:r>
                                </m:e>
                                <m:sub>
                                  <m:r>
                                    <a:rPr lang="hu-HU" b="1" i="1" smtClean="0">
                                      <a:solidFill>
                                        <a:schemeClr val="accent6">
                                          <a:lumMod val="75000"/>
                                        </a:schemeClr>
                                      </a:solidFill>
                                      <a:latin typeface="Cambria Math" panose="02040503050406030204" pitchFamily="18" charset="0"/>
                                    </a:rPr>
                                    <m:t>𝒕</m:t>
                                  </m:r>
                                </m:sub>
                              </m:sSub>
                            </m:num>
                            <m:den>
                              <m:sSup>
                                <m:sSupPr>
                                  <m:ctrlPr>
                                    <a:rPr lang="hu-HU" b="1" i="1" smtClean="0">
                                      <a:solidFill>
                                        <a:schemeClr val="accent6">
                                          <a:lumMod val="75000"/>
                                        </a:schemeClr>
                                      </a:solidFill>
                                      <a:latin typeface="Cambria Math"/>
                                    </a:rPr>
                                  </m:ctrlPr>
                                </m:sSupPr>
                                <m:e>
                                  <m:r>
                                    <a:rPr lang="hu-HU" b="1" i="1" smtClean="0">
                                      <a:solidFill>
                                        <a:schemeClr val="accent6">
                                          <a:lumMod val="75000"/>
                                        </a:schemeClr>
                                      </a:solidFill>
                                      <a:latin typeface="Cambria Math" panose="02040503050406030204" pitchFamily="18" charset="0"/>
                                    </a:rPr>
                                    <m:t>(</m:t>
                                  </m:r>
                                  <m:r>
                                    <a:rPr lang="hu-HU" b="1" i="1" smtClean="0">
                                      <a:solidFill>
                                        <a:schemeClr val="accent6">
                                          <a:lumMod val="75000"/>
                                        </a:schemeClr>
                                      </a:solidFill>
                                      <a:latin typeface="Cambria Math" panose="02040503050406030204" pitchFamily="18" charset="0"/>
                                    </a:rPr>
                                    <m:t>𝟏</m:t>
                                  </m:r>
                                  <m:r>
                                    <a:rPr lang="hu-HU" b="1" i="1" smtClean="0">
                                      <a:solidFill>
                                        <a:schemeClr val="accent6">
                                          <a:lumMod val="75000"/>
                                        </a:schemeClr>
                                      </a:solidFill>
                                      <a:latin typeface="Cambria Math" panose="02040503050406030204" pitchFamily="18" charset="0"/>
                                    </a:rPr>
                                    <m:t>+</m:t>
                                  </m:r>
                                  <m:r>
                                    <a:rPr lang="hu-HU" b="1" i="1" smtClean="0">
                                      <a:solidFill>
                                        <a:schemeClr val="accent6">
                                          <a:lumMod val="75000"/>
                                        </a:schemeClr>
                                      </a:solidFill>
                                      <a:latin typeface="Cambria Math" panose="02040503050406030204" pitchFamily="18" charset="0"/>
                                    </a:rPr>
                                    <m:t>𝒊</m:t>
                                  </m:r>
                                  <m:r>
                                    <a:rPr lang="hu-HU" b="1" i="1" smtClean="0">
                                      <a:solidFill>
                                        <a:schemeClr val="accent6">
                                          <a:lumMod val="75000"/>
                                        </a:schemeClr>
                                      </a:solidFill>
                                      <a:latin typeface="Cambria Math" panose="02040503050406030204" pitchFamily="18" charset="0"/>
                                    </a:rPr>
                                    <m:t>)</m:t>
                                  </m:r>
                                </m:e>
                                <m:sup>
                                  <m:r>
                                    <a:rPr lang="hu-HU" b="1" i="1" smtClean="0">
                                      <a:solidFill>
                                        <a:schemeClr val="accent6">
                                          <a:lumMod val="75000"/>
                                        </a:schemeClr>
                                      </a:solidFill>
                                      <a:latin typeface="Cambria Math" panose="02040503050406030204" pitchFamily="18" charset="0"/>
                                    </a:rPr>
                                    <m:t>𝒕</m:t>
                                  </m:r>
                                </m:sup>
                              </m:sSup>
                            </m:den>
                          </m:f>
                        </m:e>
                      </m:nary>
                    </m:oMath>
                  </m:oMathPara>
                </a14:m>
                <a:endParaRPr lang="hu-HU" b="1" dirty="0">
                  <a:solidFill>
                    <a:schemeClr val="accent6">
                      <a:lumMod val="75000"/>
                    </a:schemeClr>
                  </a:solidFill>
                </a:endParaRPr>
              </a:p>
            </p:txBody>
          </p:sp>
        </mc:Choice>
        <mc:Fallback xmlns="">
          <p:sp>
            <p:nvSpPr>
              <p:cNvPr id="6" name="Szövegdoboz 5">
                <a:extLst>
                  <a:ext uri="{FF2B5EF4-FFF2-40B4-BE49-F238E27FC236}">
                    <a16:creationId xmlns:a16="http://schemas.microsoft.com/office/drawing/2014/main" id="{46BC50F8-D64E-1F53-EC91-08BF0B53C57C}"/>
                  </a:ext>
                </a:extLst>
              </p:cNvPr>
              <p:cNvSpPr txBox="1">
                <a:spLocks noRot="1" noChangeAspect="1" noMove="1" noResize="1" noEditPoints="1" noAdjustHandles="1" noChangeArrowheads="1" noChangeShapeType="1" noTextEdit="1"/>
              </p:cNvSpPr>
              <p:nvPr/>
            </p:nvSpPr>
            <p:spPr>
              <a:xfrm>
                <a:off x="604067" y="5906151"/>
                <a:ext cx="3269217" cy="848758"/>
              </a:xfrm>
              <a:prstGeom prst="rect">
                <a:avLst/>
              </a:prstGeom>
              <a:blipFill>
                <a:blip r:embed="rId3"/>
                <a:stretch>
                  <a:fillRect/>
                </a:stretch>
              </a:blipFill>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7" name="Szövegdoboz 6">
                <a:extLst>
                  <a:ext uri="{FF2B5EF4-FFF2-40B4-BE49-F238E27FC236}">
                    <a16:creationId xmlns:a16="http://schemas.microsoft.com/office/drawing/2014/main" xmlns="" id="{89E3E44F-173B-18A2-B206-36C7E9F1BC9F}"/>
                  </a:ext>
                </a:extLst>
              </p:cNvPr>
              <p:cNvSpPr txBox="1"/>
              <p:nvPr/>
            </p:nvSpPr>
            <p:spPr>
              <a:xfrm>
                <a:off x="3873284" y="6145864"/>
                <a:ext cx="99322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hu-HU" b="1" i="1" smtClean="0">
                          <a:solidFill>
                            <a:schemeClr val="accent6">
                              <a:lumMod val="75000"/>
                            </a:schemeClr>
                          </a:solidFill>
                          <a:latin typeface="Cambria Math" panose="02040503050406030204" pitchFamily="18" charset="0"/>
                        </a:rPr>
                        <m:t>𝑭𝑰𝑹𝑹</m:t>
                      </m:r>
                    </m:oMath>
                  </m:oMathPara>
                </a14:m>
                <a:endParaRPr lang="hu-HU" b="1" dirty="0">
                  <a:solidFill>
                    <a:schemeClr val="accent6">
                      <a:lumMod val="75000"/>
                    </a:schemeClr>
                  </a:solidFill>
                </a:endParaRPr>
              </a:p>
            </p:txBody>
          </p:sp>
        </mc:Choice>
        <mc:Fallback xmlns="">
          <p:sp>
            <p:nvSpPr>
              <p:cNvPr id="7" name="Szövegdoboz 6">
                <a:extLst>
                  <a:ext uri="{FF2B5EF4-FFF2-40B4-BE49-F238E27FC236}">
                    <a16:creationId xmlns:a16="http://schemas.microsoft.com/office/drawing/2014/main" id="{89E3E44F-173B-18A2-B206-36C7E9F1BC9F}"/>
                  </a:ext>
                </a:extLst>
              </p:cNvPr>
              <p:cNvSpPr txBox="1">
                <a:spLocks noRot="1" noChangeAspect="1" noMove="1" noResize="1" noEditPoints="1" noAdjustHandles="1" noChangeArrowheads="1" noChangeShapeType="1" noTextEdit="1"/>
              </p:cNvSpPr>
              <p:nvPr/>
            </p:nvSpPr>
            <p:spPr>
              <a:xfrm>
                <a:off x="3873284" y="6145864"/>
                <a:ext cx="993228" cy="369332"/>
              </a:xfrm>
              <a:prstGeom prst="rect">
                <a:avLst/>
              </a:prstGeom>
              <a:blipFill>
                <a:blip r:embed="rId4"/>
                <a:stretch>
                  <a:fillRect/>
                </a:stretch>
              </a:blipFill>
            </p:spPr>
            <p:txBody>
              <a:bodyPr/>
              <a:lstStyle/>
              <a:p>
                <a:r>
                  <a:rPr lang="hu-HU">
                    <a:noFill/>
                  </a:rPr>
                  <a:t> </a:t>
                </a:r>
              </a:p>
            </p:txBody>
          </p:sp>
        </mc:Fallback>
      </mc:AlternateContent>
      <p:sp>
        <p:nvSpPr>
          <p:cNvPr id="4" name="Cím 1">
            <a:extLst>
              <a:ext uri="{FF2B5EF4-FFF2-40B4-BE49-F238E27FC236}">
                <a16:creationId xmlns:a16="http://schemas.microsoft.com/office/drawing/2014/main" xmlns="" id="{DC748CE9-E0AA-5DCD-2A21-9600589224C7}"/>
              </a:ext>
            </a:extLst>
          </p:cNvPr>
          <p:cNvSpPr txBox="1">
            <a:spLocks/>
          </p:cNvSpPr>
          <p:nvPr/>
        </p:nvSpPr>
        <p:spPr>
          <a:xfrm>
            <a:off x="0" y="189861"/>
            <a:ext cx="6134100" cy="646331"/>
          </a:xfrm>
          <a:prstGeom prst="rect">
            <a:avLst/>
          </a:prstGeom>
          <a:solidFill>
            <a:schemeClr val="tx1">
              <a:lumMod val="50000"/>
              <a:lumOff val="5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sz="3400" b="1" dirty="0">
                <a:solidFill>
                  <a:schemeClr val="bg1"/>
                </a:solidFill>
                <a:latin typeface="Lora" pitchFamily="2" charset="-18"/>
              </a:rPr>
              <a:t>1. Piaci alapú beruházások</a:t>
            </a:r>
          </a:p>
        </p:txBody>
      </p:sp>
      <p:pic>
        <p:nvPicPr>
          <p:cNvPr id="10" name="Kép 9" descr="A képen fa, kültéri, égbolt, épület látható&#10;&#10;Automatikusan generált leírás">
            <a:extLst>
              <a:ext uri="{FF2B5EF4-FFF2-40B4-BE49-F238E27FC236}">
                <a16:creationId xmlns:a16="http://schemas.microsoft.com/office/drawing/2014/main" xmlns="" id="{D7F35E40-D445-E810-216D-651E360213D6}"/>
              </a:ext>
            </a:extLst>
          </p:cNvPr>
          <p:cNvPicPr>
            <a:picLocks noChangeAspect="1"/>
          </p:cNvPicPr>
          <p:nvPr/>
        </p:nvPicPr>
        <p:blipFill rotWithShape="1">
          <a:blip r:embed="rId5">
            <a:duotone>
              <a:schemeClr val="accent3">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Lst>
          </a:blip>
          <a:srcRect l="10128" t="1" r="30911" b="1"/>
          <a:stretch/>
        </p:blipFill>
        <p:spPr>
          <a:xfrm>
            <a:off x="6134100" y="0"/>
            <a:ext cx="6057900" cy="6858000"/>
          </a:xfrm>
          <a:prstGeom prst="rect">
            <a:avLst/>
          </a:prstGeom>
        </p:spPr>
      </p:pic>
    </p:spTree>
    <p:extLst>
      <p:ext uri="{BB962C8B-B14F-4D97-AF65-F5344CB8AC3E}">
        <p14:creationId xmlns:p14="http://schemas.microsoft.com/office/powerpoint/2010/main" val="3732270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 számának helye 3">
            <a:extLst>
              <a:ext uri="{FF2B5EF4-FFF2-40B4-BE49-F238E27FC236}">
                <a16:creationId xmlns:a16="http://schemas.microsoft.com/office/drawing/2014/main" xmlns="" id="{93B5E1D0-6FC0-4DEF-B171-1F75FA7C3A38}"/>
              </a:ext>
            </a:extLst>
          </p:cNvPr>
          <p:cNvSpPr>
            <a:spLocks noGrp="1"/>
          </p:cNvSpPr>
          <p:nvPr>
            <p:ph type="sldNum" sz="quarter" idx="12"/>
          </p:nvPr>
        </p:nvSpPr>
        <p:spPr/>
        <p:txBody>
          <a:bodyPr/>
          <a:lstStyle/>
          <a:p>
            <a:pPr>
              <a:defRPr/>
            </a:pPr>
            <a:fld id="{B8148606-E739-4209-A612-40625032198C}" type="slidenum">
              <a:rPr lang="hu-HU" altLang="hu-HU" smtClean="0">
                <a:latin typeface="Lora" pitchFamily="2" charset="-18"/>
                <a:cs typeface="Times New Roman" panose="02020603050405020304" pitchFamily="18" charset="0"/>
              </a:rPr>
              <a:pPr>
                <a:defRPr/>
              </a:pPr>
              <a:t>6</a:t>
            </a:fld>
            <a:endParaRPr lang="hu-HU" altLang="hu-HU">
              <a:latin typeface="Lora" pitchFamily="2" charset="-18"/>
              <a:cs typeface="Times New Roman" panose="02020603050405020304" pitchFamily="18" charset="0"/>
            </a:endParaRPr>
          </a:p>
        </p:txBody>
      </p:sp>
      <p:sp>
        <p:nvSpPr>
          <p:cNvPr id="6" name="Téglalap 5">
            <a:extLst>
              <a:ext uri="{FF2B5EF4-FFF2-40B4-BE49-F238E27FC236}">
                <a16:creationId xmlns:a16="http://schemas.microsoft.com/office/drawing/2014/main" xmlns="" id="{95D5B7EA-4DED-46A0-B7A7-3E014F83DD80}"/>
              </a:ext>
            </a:extLst>
          </p:cNvPr>
          <p:cNvSpPr/>
          <p:nvPr/>
        </p:nvSpPr>
        <p:spPr>
          <a:xfrm>
            <a:off x="3036357" y="3095116"/>
            <a:ext cx="648000" cy="464322"/>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prstClr val="white"/>
              </a:solidFill>
              <a:latin typeface="Lora" pitchFamily="2" charset="-18"/>
              <a:cs typeface="Times New Roman" panose="02020603050405020304" pitchFamily="18" charset="0"/>
            </a:endParaRPr>
          </a:p>
        </p:txBody>
      </p:sp>
      <p:sp>
        <p:nvSpPr>
          <p:cNvPr id="8" name="Téglalap 7">
            <a:extLst>
              <a:ext uri="{FF2B5EF4-FFF2-40B4-BE49-F238E27FC236}">
                <a16:creationId xmlns:a16="http://schemas.microsoft.com/office/drawing/2014/main" xmlns="" id="{991316B4-6FE7-4B6A-B15A-98917AE60E9F}"/>
              </a:ext>
            </a:extLst>
          </p:cNvPr>
          <p:cNvSpPr/>
          <p:nvPr/>
        </p:nvSpPr>
        <p:spPr>
          <a:xfrm>
            <a:off x="3684270" y="2620996"/>
            <a:ext cx="648000" cy="948101"/>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prstClr val="white"/>
              </a:solidFill>
              <a:latin typeface="Lora" pitchFamily="2" charset="-18"/>
              <a:cs typeface="Times New Roman" panose="02020603050405020304" pitchFamily="18" charset="0"/>
            </a:endParaRPr>
          </a:p>
        </p:txBody>
      </p:sp>
      <p:sp>
        <p:nvSpPr>
          <p:cNvPr id="10" name="Téglalap 9">
            <a:extLst>
              <a:ext uri="{FF2B5EF4-FFF2-40B4-BE49-F238E27FC236}">
                <a16:creationId xmlns:a16="http://schemas.microsoft.com/office/drawing/2014/main" xmlns="" id="{A035B707-B408-4F32-B630-00BE220EED59}"/>
              </a:ext>
            </a:extLst>
          </p:cNvPr>
          <p:cNvSpPr/>
          <p:nvPr/>
        </p:nvSpPr>
        <p:spPr>
          <a:xfrm>
            <a:off x="8850347" y="2512489"/>
            <a:ext cx="647700" cy="1061994"/>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prstClr val="white"/>
              </a:solidFill>
              <a:latin typeface="Lora" pitchFamily="2" charset="-18"/>
              <a:cs typeface="Times New Roman" panose="02020603050405020304" pitchFamily="18" charset="0"/>
            </a:endParaRPr>
          </a:p>
        </p:txBody>
      </p:sp>
      <p:sp>
        <p:nvSpPr>
          <p:cNvPr id="12" name="Téglalap 11">
            <a:extLst>
              <a:ext uri="{FF2B5EF4-FFF2-40B4-BE49-F238E27FC236}">
                <a16:creationId xmlns:a16="http://schemas.microsoft.com/office/drawing/2014/main" xmlns="" id="{63DA89BA-6D36-4A8A-A7B0-E41BE37D9DCB}"/>
              </a:ext>
            </a:extLst>
          </p:cNvPr>
          <p:cNvSpPr/>
          <p:nvPr/>
        </p:nvSpPr>
        <p:spPr>
          <a:xfrm>
            <a:off x="8202647" y="2768600"/>
            <a:ext cx="647700" cy="837279"/>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prstClr val="white"/>
              </a:solidFill>
              <a:latin typeface="Lora" pitchFamily="2" charset="-18"/>
              <a:cs typeface="Times New Roman" panose="02020603050405020304" pitchFamily="18" charset="0"/>
            </a:endParaRPr>
          </a:p>
        </p:txBody>
      </p:sp>
      <p:sp>
        <p:nvSpPr>
          <p:cNvPr id="14" name="Téglalap 13">
            <a:extLst>
              <a:ext uri="{FF2B5EF4-FFF2-40B4-BE49-F238E27FC236}">
                <a16:creationId xmlns:a16="http://schemas.microsoft.com/office/drawing/2014/main" xmlns="" id="{496E5D98-6760-4AE5-83D8-CE1B17A5E747}"/>
              </a:ext>
            </a:extLst>
          </p:cNvPr>
          <p:cNvSpPr/>
          <p:nvPr/>
        </p:nvSpPr>
        <p:spPr>
          <a:xfrm>
            <a:off x="7555977" y="2596355"/>
            <a:ext cx="648270" cy="1009523"/>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prstClr val="white"/>
              </a:solidFill>
              <a:latin typeface="Lora" pitchFamily="2" charset="-18"/>
              <a:cs typeface="Times New Roman" panose="02020603050405020304" pitchFamily="18" charset="0"/>
            </a:endParaRPr>
          </a:p>
        </p:txBody>
      </p:sp>
      <p:sp>
        <p:nvSpPr>
          <p:cNvPr id="16" name="Téglalap 15">
            <a:extLst>
              <a:ext uri="{FF2B5EF4-FFF2-40B4-BE49-F238E27FC236}">
                <a16:creationId xmlns:a16="http://schemas.microsoft.com/office/drawing/2014/main" xmlns="" id="{0F756E9D-A779-4DC5-926F-E4CC6CC0DC72}"/>
              </a:ext>
            </a:extLst>
          </p:cNvPr>
          <p:cNvSpPr/>
          <p:nvPr/>
        </p:nvSpPr>
        <p:spPr>
          <a:xfrm>
            <a:off x="6917968" y="2367348"/>
            <a:ext cx="647700" cy="1238531"/>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prstClr val="white"/>
              </a:solidFill>
              <a:latin typeface="Lora" pitchFamily="2" charset="-18"/>
              <a:cs typeface="Times New Roman" panose="02020603050405020304" pitchFamily="18" charset="0"/>
            </a:endParaRPr>
          </a:p>
        </p:txBody>
      </p:sp>
      <p:sp>
        <p:nvSpPr>
          <p:cNvPr id="18" name="Téglalap 17">
            <a:extLst>
              <a:ext uri="{FF2B5EF4-FFF2-40B4-BE49-F238E27FC236}">
                <a16:creationId xmlns:a16="http://schemas.microsoft.com/office/drawing/2014/main" xmlns="" id="{E2AF564C-5A07-418E-900B-76C86E27B11A}"/>
              </a:ext>
            </a:extLst>
          </p:cNvPr>
          <p:cNvSpPr/>
          <p:nvPr/>
        </p:nvSpPr>
        <p:spPr>
          <a:xfrm>
            <a:off x="6274519" y="2490904"/>
            <a:ext cx="647700" cy="1114974"/>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prstClr val="white"/>
              </a:solidFill>
              <a:latin typeface="Lora" pitchFamily="2" charset="-18"/>
              <a:cs typeface="Times New Roman" panose="02020603050405020304" pitchFamily="18" charset="0"/>
            </a:endParaRPr>
          </a:p>
        </p:txBody>
      </p:sp>
      <p:sp>
        <p:nvSpPr>
          <p:cNvPr id="20" name="Téglalap 19">
            <a:extLst>
              <a:ext uri="{FF2B5EF4-FFF2-40B4-BE49-F238E27FC236}">
                <a16:creationId xmlns:a16="http://schemas.microsoft.com/office/drawing/2014/main" xmlns="" id="{2DF515DC-81BE-445D-8049-15348B7403A3}"/>
              </a:ext>
            </a:extLst>
          </p:cNvPr>
          <p:cNvSpPr/>
          <p:nvPr/>
        </p:nvSpPr>
        <p:spPr>
          <a:xfrm>
            <a:off x="5630838" y="2605218"/>
            <a:ext cx="647700" cy="996806"/>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prstClr val="white"/>
              </a:solidFill>
              <a:latin typeface="Lora" pitchFamily="2" charset="-18"/>
              <a:cs typeface="Times New Roman" panose="02020603050405020304" pitchFamily="18" charset="0"/>
            </a:endParaRPr>
          </a:p>
        </p:txBody>
      </p:sp>
      <p:sp>
        <p:nvSpPr>
          <p:cNvPr id="22" name="Téglalap 21">
            <a:extLst>
              <a:ext uri="{FF2B5EF4-FFF2-40B4-BE49-F238E27FC236}">
                <a16:creationId xmlns:a16="http://schemas.microsoft.com/office/drawing/2014/main" xmlns="" id="{44138DE9-EA83-4368-8732-B22E3B086FCF}"/>
              </a:ext>
            </a:extLst>
          </p:cNvPr>
          <p:cNvSpPr/>
          <p:nvPr/>
        </p:nvSpPr>
        <p:spPr>
          <a:xfrm>
            <a:off x="4981097" y="2367348"/>
            <a:ext cx="647700" cy="1202979"/>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prstClr val="white"/>
              </a:solidFill>
              <a:latin typeface="Lora" pitchFamily="2" charset="-18"/>
              <a:cs typeface="Times New Roman" panose="02020603050405020304" pitchFamily="18" charset="0"/>
            </a:endParaRPr>
          </a:p>
        </p:txBody>
      </p:sp>
      <p:sp>
        <p:nvSpPr>
          <p:cNvPr id="24" name="Téglalap 23">
            <a:extLst>
              <a:ext uri="{FF2B5EF4-FFF2-40B4-BE49-F238E27FC236}">
                <a16:creationId xmlns:a16="http://schemas.microsoft.com/office/drawing/2014/main" xmlns="" id="{C704F677-EAC5-4C64-9F8E-106123225E1D}"/>
              </a:ext>
            </a:extLst>
          </p:cNvPr>
          <p:cNvSpPr/>
          <p:nvPr/>
        </p:nvSpPr>
        <p:spPr>
          <a:xfrm>
            <a:off x="4332753" y="2524836"/>
            <a:ext cx="647700" cy="1053711"/>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prstClr val="white"/>
              </a:solidFill>
              <a:latin typeface="Lora" pitchFamily="2" charset="-18"/>
              <a:cs typeface="Times New Roman" panose="02020603050405020304" pitchFamily="18" charset="0"/>
            </a:endParaRPr>
          </a:p>
        </p:txBody>
      </p:sp>
      <p:sp>
        <p:nvSpPr>
          <p:cNvPr id="26" name="Téglalap 25">
            <a:extLst>
              <a:ext uri="{FF2B5EF4-FFF2-40B4-BE49-F238E27FC236}">
                <a16:creationId xmlns:a16="http://schemas.microsoft.com/office/drawing/2014/main" xmlns="" id="{E42251B5-1CEE-490F-A05C-564BE52D34AA}"/>
              </a:ext>
            </a:extLst>
          </p:cNvPr>
          <p:cNvSpPr/>
          <p:nvPr/>
        </p:nvSpPr>
        <p:spPr>
          <a:xfrm>
            <a:off x="2398225" y="3561325"/>
            <a:ext cx="647700" cy="126188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prstClr val="white"/>
              </a:solidFill>
              <a:latin typeface="Lora" pitchFamily="2" charset="-18"/>
              <a:cs typeface="Times New Roman" panose="02020603050405020304" pitchFamily="18" charset="0"/>
            </a:endParaRPr>
          </a:p>
        </p:txBody>
      </p:sp>
      <p:sp>
        <p:nvSpPr>
          <p:cNvPr id="28" name="Téglalap 27">
            <a:extLst>
              <a:ext uri="{FF2B5EF4-FFF2-40B4-BE49-F238E27FC236}">
                <a16:creationId xmlns:a16="http://schemas.microsoft.com/office/drawing/2014/main" xmlns="" id="{308195B5-2E53-4D1E-994C-6F7AD8FEE1B3}"/>
              </a:ext>
            </a:extLst>
          </p:cNvPr>
          <p:cNvSpPr/>
          <p:nvPr/>
        </p:nvSpPr>
        <p:spPr>
          <a:xfrm>
            <a:off x="1752768" y="3559459"/>
            <a:ext cx="647700" cy="512833"/>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prstClr val="white"/>
              </a:solidFill>
              <a:latin typeface="Lora" pitchFamily="2" charset="-18"/>
              <a:cs typeface="Times New Roman" panose="02020603050405020304" pitchFamily="18" charset="0"/>
            </a:endParaRPr>
          </a:p>
        </p:txBody>
      </p:sp>
      <p:cxnSp>
        <p:nvCxnSpPr>
          <p:cNvPr id="30" name="Egyenes összekötő nyíllal 29">
            <a:extLst>
              <a:ext uri="{FF2B5EF4-FFF2-40B4-BE49-F238E27FC236}">
                <a16:creationId xmlns:a16="http://schemas.microsoft.com/office/drawing/2014/main" xmlns="" id="{B898CD6F-12BD-40D6-819C-D66F4C672B83}"/>
              </a:ext>
            </a:extLst>
          </p:cNvPr>
          <p:cNvCxnSpPr>
            <a:cxnSpLocks/>
          </p:cNvCxnSpPr>
          <p:nvPr/>
        </p:nvCxnSpPr>
        <p:spPr>
          <a:xfrm flipH="1" flipV="1">
            <a:off x="1728709" y="2032070"/>
            <a:ext cx="30320" cy="3536341"/>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églalap 31">
            <a:extLst>
              <a:ext uri="{FF2B5EF4-FFF2-40B4-BE49-F238E27FC236}">
                <a16:creationId xmlns:a16="http://schemas.microsoft.com/office/drawing/2014/main" xmlns="" id="{9AF44298-3BF0-4188-A5E3-FDCF3AEC1015}"/>
              </a:ext>
            </a:extLst>
          </p:cNvPr>
          <p:cNvSpPr/>
          <p:nvPr/>
        </p:nvSpPr>
        <p:spPr>
          <a:xfrm>
            <a:off x="3047005" y="3555196"/>
            <a:ext cx="647700" cy="97325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prstClr val="white"/>
              </a:solidFill>
              <a:latin typeface="Lora" pitchFamily="2" charset="-18"/>
              <a:cs typeface="Times New Roman" panose="02020603050405020304" pitchFamily="18" charset="0"/>
            </a:endParaRPr>
          </a:p>
        </p:txBody>
      </p:sp>
      <p:sp>
        <p:nvSpPr>
          <p:cNvPr id="34" name="Téglalap 33">
            <a:extLst>
              <a:ext uri="{FF2B5EF4-FFF2-40B4-BE49-F238E27FC236}">
                <a16:creationId xmlns:a16="http://schemas.microsoft.com/office/drawing/2014/main" xmlns="" id="{8E34BEEF-3276-4F7A-8551-9C6CC24D79E7}"/>
              </a:ext>
            </a:extLst>
          </p:cNvPr>
          <p:cNvSpPr/>
          <p:nvPr/>
        </p:nvSpPr>
        <p:spPr>
          <a:xfrm>
            <a:off x="3702164" y="3564722"/>
            <a:ext cx="648000" cy="25544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prstClr val="white"/>
              </a:solidFill>
              <a:latin typeface="Lora" pitchFamily="2" charset="-18"/>
              <a:cs typeface="Times New Roman" panose="02020603050405020304" pitchFamily="18" charset="0"/>
            </a:endParaRPr>
          </a:p>
        </p:txBody>
      </p:sp>
      <p:sp>
        <p:nvSpPr>
          <p:cNvPr id="36" name="Téglalap 35">
            <a:extLst>
              <a:ext uri="{FF2B5EF4-FFF2-40B4-BE49-F238E27FC236}">
                <a16:creationId xmlns:a16="http://schemas.microsoft.com/office/drawing/2014/main" xmlns="" id="{6ACF5137-4AEB-4028-92EB-D445DF0A7614}"/>
              </a:ext>
            </a:extLst>
          </p:cNvPr>
          <p:cNvSpPr/>
          <p:nvPr/>
        </p:nvSpPr>
        <p:spPr>
          <a:xfrm>
            <a:off x="4334510" y="3567704"/>
            <a:ext cx="647700" cy="36134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prstClr val="white"/>
              </a:solidFill>
              <a:latin typeface="Lora" pitchFamily="2" charset="-18"/>
              <a:cs typeface="Times New Roman" panose="02020603050405020304" pitchFamily="18" charset="0"/>
            </a:endParaRPr>
          </a:p>
        </p:txBody>
      </p:sp>
      <p:sp>
        <p:nvSpPr>
          <p:cNvPr id="38" name="Téglalap 37">
            <a:extLst>
              <a:ext uri="{FF2B5EF4-FFF2-40B4-BE49-F238E27FC236}">
                <a16:creationId xmlns:a16="http://schemas.microsoft.com/office/drawing/2014/main" xmlns="" id="{38BC90D6-E49F-4A7F-ABFF-DE8A9339EF98}"/>
              </a:ext>
            </a:extLst>
          </p:cNvPr>
          <p:cNvSpPr/>
          <p:nvPr/>
        </p:nvSpPr>
        <p:spPr>
          <a:xfrm>
            <a:off x="4980924" y="3562803"/>
            <a:ext cx="647700" cy="257358"/>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prstClr val="white"/>
              </a:solidFill>
              <a:latin typeface="Lora" pitchFamily="2" charset="-18"/>
              <a:cs typeface="Times New Roman" panose="02020603050405020304" pitchFamily="18" charset="0"/>
            </a:endParaRPr>
          </a:p>
        </p:txBody>
      </p:sp>
      <p:sp>
        <p:nvSpPr>
          <p:cNvPr id="40" name="Téglalap 39">
            <a:extLst>
              <a:ext uri="{FF2B5EF4-FFF2-40B4-BE49-F238E27FC236}">
                <a16:creationId xmlns:a16="http://schemas.microsoft.com/office/drawing/2014/main" xmlns="" id="{5851747B-3739-4DEC-B206-51BC5B14D1B1}"/>
              </a:ext>
            </a:extLst>
          </p:cNvPr>
          <p:cNvSpPr/>
          <p:nvPr/>
        </p:nvSpPr>
        <p:spPr>
          <a:xfrm>
            <a:off x="5632834" y="3560092"/>
            <a:ext cx="647700" cy="789842"/>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prstClr val="white"/>
              </a:solidFill>
              <a:latin typeface="Lora" pitchFamily="2" charset="-18"/>
              <a:cs typeface="Times New Roman" panose="02020603050405020304" pitchFamily="18" charset="0"/>
            </a:endParaRPr>
          </a:p>
        </p:txBody>
      </p:sp>
      <p:sp>
        <p:nvSpPr>
          <p:cNvPr id="42" name="Téglalap 41">
            <a:extLst>
              <a:ext uri="{FF2B5EF4-FFF2-40B4-BE49-F238E27FC236}">
                <a16:creationId xmlns:a16="http://schemas.microsoft.com/office/drawing/2014/main" xmlns="" id="{1AD93B90-61ED-4F7F-B2BA-68D4248388C5}"/>
              </a:ext>
            </a:extLst>
          </p:cNvPr>
          <p:cNvSpPr/>
          <p:nvPr/>
        </p:nvSpPr>
        <p:spPr>
          <a:xfrm>
            <a:off x="6279436" y="3562803"/>
            <a:ext cx="647700" cy="21532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prstClr val="white"/>
              </a:solidFill>
              <a:latin typeface="Lora" pitchFamily="2" charset="-18"/>
              <a:cs typeface="Times New Roman" panose="02020603050405020304" pitchFamily="18" charset="0"/>
            </a:endParaRPr>
          </a:p>
        </p:txBody>
      </p:sp>
      <p:sp>
        <p:nvSpPr>
          <p:cNvPr id="44" name="Téglalap 43">
            <a:extLst>
              <a:ext uri="{FF2B5EF4-FFF2-40B4-BE49-F238E27FC236}">
                <a16:creationId xmlns:a16="http://schemas.microsoft.com/office/drawing/2014/main" xmlns="" id="{8B855EBE-7F36-4A1A-9BE8-7D316D6B289C}"/>
              </a:ext>
            </a:extLst>
          </p:cNvPr>
          <p:cNvSpPr/>
          <p:nvPr/>
        </p:nvSpPr>
        <p:spPr>
          <a:xfrm>
            <a:off x="6920288" y="3564934"/>
            <a:ext cx="647700" cy="35056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prstClr val="white"/>
              </a:solidFill>
              <a:latin typeface="Lora" pitchFamily="2" charset="-18"/>
              <a:cs typeface="Times New Roman" panose="02020603050405020304" pitchFamily="18" charset="0"/>
            </a:endParaRPr>
          </a:p>
        </p:txBody>
      </p:sp>
      <p:sp>
        <p:nvSpPr>
          <p:cNvPr id="46" name="Téglalap 45">
            <a:extLst>
              <a:ext uri="{FF2B5EF4-FFF2-40B4-BE49-F238E27FC236}">
                <a16:creationId xmlns:a16="http://schemas.microsoft.com/office/drawing/2014/main" xmlns="" id="{EB9AAE05-E979-454A-BAEC-1E32A583AB99}"/>
              </a:ext>
            </a:extLst>
          </p:cNvPr>
          <p:cNvSpPr/>
          <p:nvPr/>
        </p:nvSpPr>
        <p:spPr>
          <a:xfrm>
            <a:off x="7559127" y="3565994"/>
            <a:ext cx="647700" cy="881973"/>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prstClr val="white"/>
              </a:solidFill>
              <a:latin typeface="Lora" pitchFamily="2" charset="-18"/>
              <a:cs typeface="Times New Roman" panose="02020603050405020304" pitchFamily="18" charset="0"/>
            </a:endParaRPr>
          </a:p>
        </p:txBody>
      </p:sp>
      <p:sp>
        <p:nvSpPr>
          <p:cNvPr id="48" name="Téglalap 47">
            <a:extLst>
              <a:ext uri="{FF2B5EF4-FFF2-40B4-BE49-F238E27FC236}">
                <a16:creationId xmlns:a16="http://schemas.microsoft.com/office/drawing/2014/main" xmlns="" id="{FCE7E2DC-B58A-4219-A3D5-9E7612929C64}"/>
              </a:ext>
            </a:extLst>
          </p:cNvPr>
          <p:cNvSpPr/>
          <p:nvPr/>
        </p:nvSpPr>
        <p:spPr>
          <a:xfrm>
            <a:off x="8206665" y="3564935"/>
            <a:ext cx="647700" cy="282014"/>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prstClr val="white"/>
              </a:solidFill>
              <a:latin typeface="Lora" pitchFamily="2" charset="-18"/>
              <a:cs typeface="Times New Roman" panose="02020603050405020304" pitchFamily="18" charset="0"/>
            </a:endParaRPr>
          </a:p>
        </p:txBody>
      </p:sp>
      <p:sp>
        <p:nvSpPr>
          <p:cNvPr id="50" name="Téglalap 49">
            <a:extLst>
              <a:ext uri="{FF2B5EF4-FFF2-40B4-BE49-F238E27FC236}">
                <a16:creationId xmlns:a16="http://schemas.microsoft.com/office/drawing/2014/main" xmlns="" id="{0D85659E-AFFA-4E57-A611-516B4D9A682D}"/>
              </a:ext>
            </a:extLst>
          </p:cNvPr>
          <p:cNvSpPr/>
          <p:nvPr/>
        </p:nvSpPr>
        <p:spPr>
          <a:xfrm>
            <a:off x="8846454" y="3571484"/>
            <a:ext cx="647700" cy="390586"/>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prstClr val="white"/>
              </a:solidFill>
              <a:latin typeface="Lora" pitchFamily="2" charset="-18"/>
              <a:cs typeface="Times New Roman" panose="02020603050405020304" pitchFamily="18" charset="0"/>
            </a:endParaRPr>
          </a:p>
        </p:txBody>
      </p:sp>
      <p:sp>
        <p:nvSpPr>
          <p:cNvPr id="52" name="Szövegdoboz 51">
            <a:extLst>
              <a:ext uri="{FF2B5EF4-FFF2-40B4-BE49-F238E27FC236}">
                <a16:creationId xmlns:a16="http://schemas.microsoft.com/office/drawing/2014/main" xmlns="" id="{9DF88CFF-9D36-4A48-B669-1C4BECCFF236}"/>
              </a:ext>
            </a:extLst>
          </p:cNvPr>
          <p:cNvSpPr txBox="1"/>
          <p:nvPr/>
        </p:nvSpPr>
        <p:spPr>
          <a:xfrm>
            <a:off x="1582633" y="1311145"/>
            <a:ext cx="1551628" cy="707886"/>
          </a:xfrm>
          <a:prstGeom prst="rect">
            <a:avLst/>
          </a:prstGeom>
          <a:noFill/>
        </p:spPr>
        <p:txBody>
          <a:bodyPr wrap="square" rtlCol="0">
            <a:spAutoFit/>
          </a:bodyPr>
          <a:lstStyle/>
          <a:p>
            <a:r>
              <a:rPr lang="hu-HU" sz="2000" b="1" dirty="0">
                <a:solidFill>
                  <a:prstClr val="black"/>
                </a:solidFill>
                <a:latin typeface="Lora" pitchFamily="2" charset="-18"/>
                <a:cs typeface="Times New Roman" panose="02020603050405020304" pitchFamily="18" charset="0"/>
              </a:rPr>
              <a:t>Társadalmi haszon</a:t>
            </a:r>
          </a:p>
        </p:txBody>
      </p:sp>
      <p:sp>
        <p:nvSpPr>
          <p:cNvPr id="54" name="Szövegdoboz 53">
            <a:extLst>
              <a:ext uri="{FF2B5EF4-FFF2-40B4-BE49-F238E27FC236}">
                <a16:creationId xmlns:a16="http://schemas.microsoft.com/office/drawing/2014/main" xmlns="" id="{9BB07F3A-B982-4C84-A6A2-7AC0F64C080C}"/>
              </a:ext>
            </a:extLst>
          </p:cNvPr>
          <p:cNvSpPr txBox="1"/>
          <p:nvPr/>
        </p:nvSpPr>
        <p:spPr>
          <a:xfrm>
            <a:off x="10085686" y="3370527"/>
            <a:ext cx="582211" cy="400110"/>
          </a:xfrm>
          <a:prstGeom prst="rect">
            <a:avLst/>
          </a:prstGeom>
          <a:noFill/>
        </p:spPr>
        <p:txBody>
          <a:bodyPr wrap="none" rtlCol="0">
            <a:spAutoFit/>
          </a:bodyPr>
          <a:lstStyle/>
          <a:p>
            <a:r>
              <a:rPr lang="hu-HU" sz="2000" b="1" dirty="0">
                <a:solidFill>
                  <a:prstClr val="black"/>
                </a:solidFill>
                <a:latin typeface="Lora" pitchFamily="2" charset="-18"/>
                <a:cs typeface="Times New Roman" panose="02020603050405020304" pitchFamily="18" charset="0"/>
              </a:rPr>
              <a:t>Idő</a:t>
            </a:r>
          </a:p>
        </p:txBody>
      </p:sp>
      <p:cxnSp>
        <p:nvCxnSpPr>
          <p:cNvPr id="56" name="Egyenes összekötő nyíllal 55">
            <a:extLst>
              <a:ext uri="{FF2B5EF4-FFF2-40B4-BE49-F238E27FC236}">
                <a16:creationId xmlns:a16="http://schemas.microsoft.com/office/drawing/2014/main" xmlns="" id="{AB2A6250-6AFD-4A0E-8E19-7981588EDB8A}"/>
              </a:ext>
            </a:extLst>
          </p:cNvPr>
          <p:cNvCxnSpPr>
            <a:cxnSpLocks/>
          </p:cNvCxnSpPr>
          <p:nvPr/>
        </p:nvCxnSpPr>
        <p:spPr>
          <a:xfrm>
            <a:off x="1738869" y="3556463"/>
            <a:ext cx="8296275" cy="952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Szövegdoboz 57">
            <a:extLst>
              <a:ext uri="{FF2B5EF4-FFF2-40B4-BE49-F238E27FC236}">
                <a16:creationId xmlns:a16="http://schemas.microsoft.com/office/drawing/2014/main" xmlns="" id="{B43C0919-38FC-46EA-93AB-CDAFE5D3F586}"/>
              </a:ext>
            </a:extLst>
          </p:cNvPr>
          <p:cNvSpPr txBox="1"/>
          <p:nvPr/>
        </p:nvSpPr>
        <p:spPr>
          <a:xfrm>
            <a:off x="2398970" y="3931305"/>
            <a:ext cx="1327607" cy="369332"/>
          </a:xfrm>
          <a:prstGeom prst="rect">
            <a:avLst/>
          </a:prstGeom>
          <a:noFill/>
        </p:spPr>
        <p:txBody>
          <a:bodyPr wrap="none" rtlCol="0">
            <a:spAutoFit/>
          </a:bodyPr>
          <a:lstStyle>
            <a:defPPr>
              <a:defRPr lang="hu-HU"/>
            </a:defPPr>
            <a:lvl1pPr algn="ctr">
              <a:defRPr sz="1200" b="1">
                <a:solidFill>
                  <a:prstClr val="white"/>
                </a:solidFill>
                <a:latin typeface="Century Gothic" panose="020B0502020202020204" pitchFamily="34" charset="0"/>
              </a:defRPr>
            </a:lvl1pPr>
          </a:lstStyle>
          <a:p>
            <a:r>
              <a:rPr lang="hu-HU" sz="1800" dirty="0">
                <a:solidFill>
                  <a:schemeClr val="bg1"/>
                </a:solidFill>
                <a:latin typeface="Lora" pitchFamily="2" charset="-18"/>
                <a:cs typeface="Times New Roman" panose="02020603050405020304" pitchFamily="18" charset="0"/>
              </a:rPr>
              <a:t>Beruházás</a:t>
            </a:r>
          </a:p>
        </p:txBody>
      </p:sp>
      <p:sp>
        <p:nvSpPr>
          <p:cNvPr id="60" name="Szövegdoboz 59">
            <a:extLst>
              <a:ext uri="{FF2B5EF4-FFF2-40B4-BE49-F238E27FC236}">
                <a16:creationId xmlns:a16="http://schemas.microsoft.com/office/drawing/2014/main" xmlns="" id="{C8871528-326B-4C60-B645-C09740A65D0C}"/>
              </a:ext>
            </a:extLst>
          </p:cNvPr>
          <p:cNvSpPr txBox="1"/>
          <p:nvPr/>
        </p:nvSpPr>
        <p:spPr>
          <a:xfrm>
            <a:off x="1681295" y="3544042"/>
            <a:ext cx="883575" cy="523220"/>
          </a:xfrm>
          <a:prstGeom prst="rect">
            <a:avLst/>
          </a:prstGeom>
          <a:noFill/>
        </p:spPr>
        <p:txBody>
          <a:bodyPr wrap="none" rtlCol="0">
            <a:spAutoFit/>
          </a:bodyPr>
          <a:lstStyle/>
          <a:p>
            <a:pPr algn="ctr"/>
            <a:r>
              <a:rPr lang="hu-HU" sz="1400" b="1" dirty="0">
                <a:solidFill>
                  <a:prstClr val="white"/>
                </a:solidFill>
                <a:latin typeface="Lora" pitchFamily="2" charset="-18"/>
                <a:cs typeface="Times New Roman" panose="02020603050405020304" pitchFamily="18" charset="0"/>
              </a:rPr>
              <a:t>Elő-</a:t>
            </a:r>
          </a:p>
          <a:p>
            <a:pPr algn="ctr"/>
            <a:r>
              <a:rPr lang="hu-HU" sz="1400" b="1" dirty="0">
                <a:solidFill>
                  <a:prstClr val="white"/>
                </a:solidFill>
                <a:latin typeface="Lora" pitchFamily="2" charset="-18"/>
                <a:cs typeface="Times New Roman" panose="02020603050405020304" pitchFamily="18" charset="0"/>
              </a:rPr>
              <a:t>készítés</a:t>
            </a:r>
          </a:p>
        </p:txBody>
      </p:sp>
      <p:sp>
        <p:nvSpPr>
          <p:cNvPr id="62" name="Szövegdoboz 61">
            <a:extLst>
              <a:ext uri="{FF2B5EF4-FFF2-40B4-BE49-F238E27FC236}">
                <a16:creationId xmlns:a16="http://schemas.microsoft.com/office/drawing/2014/main" xmlns="" id="{3B2022F0-23FB-449F-9447-C641F4573735}"/>
              </a:ext>
            </a:extLst>
          </p:cNvPr>
          <p:cNvSpPr txBox="1"/>
          <p:nvPr/>
        </p:nvSpPr>
        <p:spPr>
          <a:xfrm>
            <a:off x="3979336" y="4659556"/>
            <a:ext cx="4156908" cy="707886"/>
          </a:xfrm>
          <a:prstGeom prst="rect">
            <a:avLst/>
          </a:prstGeom>
          <a:noFill/>
        </p:spPr>
        <p:txBody>
          <a:bodyPr wrap="none" rtlCol="0">
            <a:spAutoFit/>
          </a:bodyPr>
          <a:lstStyle/>
          <a:p>
            <a:pPr algn="ctr"/>
            <a:r>
              <a:rPr lang="hu-HU" sz="2000" b="1" dirty="0">
                <a:solidFill>
                  <a:prstClr val="black"/>
                </a:solidFill>
                <a:latin typeface="Lora" pitchFamily="2" charset="-18"/>
                <a:cs typeface="Times New Roman" panose="02020603050405020304" pitchFamily="18" charset="0"/>
              </a:rPr>
              <a:t>Társadalmi költségek</a:t>
            </a:r>
            <a:br>
              <a:rPr lang="hu-HU" sz="2000" b="1" dirty="0">
                <a:solidFill>
                  <a:prstClr val="black"/>
                </a:solidFill>
                <a:latin typeface="Lora" pitchFamily="2" charset="-18"/>
                <a:cs typeface="Times New Roman" panose="02020603050405020304" pitchFamily="18" charset="0"/>
              </a:rPr>
            </a:br>
            <a:r>
              <a:rPr lang="hu-HU" sz="2000" b="1" dirty="0">
                <a:solidFill>
                  <a:prstClr val="black"/>
                </a:solidFill>
                <a:latin typeface="Lora" pitchFamily="2" charset="-18"/>
                <a:cs typeface="Times New Roman" panose="02020603050405020304" pitchFamily="18" charset="0"/>
              </a:rPr>
              <a:t>(fiskális korrekciók, </a:t>
            </a:r>
            <a:r>
              <a:rPr lang="hu-HU" sz="2000" b="1" dirty="0" err="1">
                <a:solidFill>
                  <a:prstClr val="black"/>
                </a:solidFill>
                <a:latin typeface="Lora" pitchFamily="2" charset="-18"/>
                <a:cs typeface="Times New Roman" panose="02020603050405020304" pitchFamily="18" charset="0"/>
              </a:rPr>
              <a:t>externáliák</a:t>
            </a:r>
            <a:r>
              <a:rPr lang="hu-HU" sz="2000" b="1" dirty="0">
                <a:solidFill>
                  <a:prstClr val="black"/>
                </a:solidFill>
                <a:latin typeface="Lora" pitchFamily="2" charset="-18"/>
                <a:cs typeface="Times New Roman" panose="02020603050405020304" pitchFamily="18" charset="0"/>
              </a:rPr>
              <a:t>)</a:t>
            </a:r>
          </a:p>
        </p:txBody>
      </p:sp>
      <p:sp>
        <p:nvSpPr>
          <p:cNvPr id="66" name="Szövegdoboz 65">
            <a:extLst>
              <a:ext uri="{FF2B5EF4-FFF2-40B4-BE49-F238E27FC236}">
                <a16:creationId xmlns:a16="http://schemas.microsoft.com/office/drawing/2014/main" xmlns="" id="{62D2B606-094E-47D1-9F26-AB6952302D2F}"/>
              </a:ext>
            </a:extLst>
          </p:cNvPr>
          <p:cNvSpPr txBox="1"/>
          <p:nvPr/>
        </p:nvSpPr>
        <p:spPr>
          <a:xfrm>
            <a:off x="5565671" y="3762734"/>
            <a:ext cx="787395" cy="338554"/>
          </a:xfrm>
          <a:prstGeom prst="rect">
            <a:avLst/>
          </a:prstGeom>
          <a:noFill/>
        </p:spPr>
        <p:txBody>
          <a:bodyPr wrap="none" rtlCol="0">
            <a:spAutoFit/>
          </a:bodyPr>
          <a:lstStyle/>
          <a:p>
            <a:r>
              <a:rPr lang="hu-HU" sz="1600" b="1" dirty="0">
                <a:solidFill>
                  <a:prstClr val="white"/>
                </a:solidFill>
                <a:latin typeface="Lora" pitchFamily="2" charset="-18"/>
                <a:cs typeface="Times New Roman" panose="02020603050405020304" pitchFamily="18" charset="0"/>
              </a:rPr>
              <a:t>Pótlás</a:t>
            </a:r>
          </a:p>
        </p:txBody>
      </p:sp>
      <p:sp>
        <p:nvSpPr>
          <p:cNvPr id="68" name="Szövegdoboz 67">
            <a:extLst>
              <a:ext uri="{FF2B5EF4-FFF2-40B4-BE49-F238E27FC236}">
                <a16:creationId xmlns:a16="http://schemas.microsoft.com/office/drawing/2014/main" xmlns="" id="{5DA4C3CB-FE08-4414-9D35-16E2AC24F920}"/>
              </a:ext>
            </a:extLst>
          </p:cNvPr>
          <p:cNvSpPr txBox="1"/>
          <p:nvPr/>
        </p:nvSpPr>
        <p:spPr>
          <a:xfrm>
            <a:off x="7500806" y="3800241"/>
            <a:ext cx="787395" cy="338554"/>
          </a:xfrm>
          <a:prstGeom prst="rect">
            <a:avLst/>
          </a:prstGeom>
          <a:noFill/>
        </p:spPr>
        <p:txBody>
          <a:bodyPr wrap="none" rtlCol="0">
            <a:spAutoFit/>
          </a:bodyPr>
          <a:lstStyle/>
          <a:p>
            <a:r>
              <a:rPr lang="hu-HU" sz="1600" b="1" dirty="0">
                <a:solidFill>
                  <a:prstClr val="white"/>
                </a:solidFill>
                <a:latin typeface="Lora" pitchFamily="2" charset="-18"/>
                <a:cs typeface="Times New Roman" panose="02020603050405020304" pitchFamily="18" charset="0"/>
              </a:rPr>
              <a:t>Pótlás</a:t>
            </a:r>
          </a:p>
        </p:txBody>
      </p:sp>
      <p:sp>
        <p:nvSpPr>
          <p:cNvPr id="74" name="Szövegdoboz 73">
            <a:extLst>
              <a:ext uri="{FF2B5EF4-FFF2-40B4-BE49-F238E27FC236}">
                <a16:creationId xmlns:a16="http://schemas.microsoft.com/office/drawing/2014/main" xmlns="" id="{C0897C8C-AB71-40C3-98AC-A23030DC535B}"/>
              </a:ext>
            </a:extLst>
          </p:cNvPr>
          <p:cNvSpPr txBox="1"/>
          <p:nvPr/>
        </p:nvSpPr>
        <p:spPr>
          <a:xfrm>
            <a:off x="1582633" y="5604582"/>
            <a:ext cx="3316563" cy="707886"/>
          </a:xfrm>
          <a:prstGeom prst="rect">
            <a:avLst/>
          </a:prstGeom>
          <a:noFill/>
        </p:spPr>
        <p:txBody>
          <a:bodyPr wrap="square" rtlCol="0">
            <a:spAutoFit/>
          </a:bodyPr>
          <a:lstStyle/>
          <a:p>
            <a:r>
              <a:rPr lang="hu-HU" sz="2000" b="1" dirty="0">
                <a:solidFill>
                  <a:prstClr val="black"/>
                </a:solidFill>
                <a:latin typeface="Lora" pitchFamily="2" charset="-18"/>
                <a:cs typeface="Times New Roman" panose="02020603050405020304" pitchFamily="18" charset="0"/>
              </a:rPr>
              <a:t>Társadalmi </a:t>
            </a:r>
          </a:p>
          <a:p>
            <a:r>
              <a:rPr lang="hu-HU" sz="2000" b="1" dirty="0">
                <a:solidFill>
                  <a:prstClr val="black"/>
                </a:solidFill>
                <a:latin typeface="Lora" pitchFamily="2" charset="-18"/>
                <a:cs typeface="Times New Roman" panose="02020603050405020304" pitchFamily="18" charset="0"/>
              </a:rPr>
              <a:t>költség</a:t>
            </a:r>
          </a:p>
        </p:txBody>
      </p:sp>
      <p:sp>
        <p:nvSpPr>
          <p:cNvPr id="78" name="Szövegdoboz 77">
            <a:extLst>
              <a:ext uri="{FF2B5EF4-FFF2-40B4-BE49-F238E27FC236}">
                <a16:creationId xmlns:a16="http://schemas.microsoft.com/office/drawing/2014/main" xmlns="" id="{9AB9D630-2B0C-47CC-9843-6D6835D58D01}"/>
              </a:ext>
            </a:extLst>
          </p:cNvPr>
          <p:cNvSpPr txBox="1"/>
          <p:nvPr/>
        </p:nvSpPr>
        <p:spPr>
          <a:xfrm>
            <a:off x="2113685" y="3018916"/>
            <a:ext cx="8503107" cy="369332"/>
          </a:xfrm>
          <a:prstGeom prst="rect">
            <a:avLst/>
          </a:prstGeom>
          <a:noFill/>
        </p:spPr>
        <p:txBody>
          <a:bodyPr wrap="square" rtlCol="0">
            <a:spAutoFit/>
          </a:bodyPr>
          <a:lstStyle>
            <a:defPPr>
              <a:defRPr lang="hu-HU"/>
            </a:defPPr>
            <a:lvl1pPr algn="ctr">
              <a:defRPr sz="1400" b="1">
                <a:solidFill>
                  <a:prstClr val="white"/>
                </a:solidFill>
                <a:latin typeface="Century Gothic" panose="020B0502020202020204" pitchFamily="34" charset="0"/>
              </a:defRPr>
            </a:lvl1pPr>
          </a:lstStyle>
          <a:p>
            <a:r>
              <a:rPr lang="hu-HU" sz="1800" dirty="0">
                <a:latin typeface="Lora" pitchFamily="2" charset="-18"/>
                <a:cs typeface="Times New Roman" panose="02020603050405020304" pitchFamily="18" charset="0"/>
              </a:rPr>
              <a:t>T á r s a d a l m i     h a s z n o k</a:t>
            </a:r>
          </a:p>
        </p:txBody>
      </p:sp>
      <p:sp>
        <p:nvSpPr>
          <p:cNvPr id="17" name="Cím 1">
            <a:extLst>
              <a:ext uri="{FF2B5EF4-FFF2-40B4-BE49-F238E27FC236}">
                <a16:creationId xmlns:a16="http://schemas.microsoft.com/office/drawing/2014/main" xmlns="" id="{3EF8C4B2-DE99-68FC-9C49-E04BBF8D6A1B}"/>
              </a:ext>
            </a:extLst>
          </p:cNvPr>
          <p:cNvSpPr>
            <a:spLocks noGrp="1"/>
          </p:cNvSpPr>
          <p:nvPr>
            <p:ph type="title"/>
          </p:nvPr>
        </p:nvSpPr>
        <p:spPr>
          <a:xfrm>
            <a:off x="0" y="189861"/>
            <a:ext cx="12192000" cy="647923"/>
          </a:xfrm>
          <a:solidFill>
            <a:schemeClr val="tx1">
              <a:lumMod val="50000"/>
              <a:lumOff val="50000"/>
            </a:schemeClr>
          </a:solidFill>
        </p:spPr>
        <p:txBody>
          <a:bodyPr>
            <a:normAutofit/>
          </a:bodyPr>
          <a:lstStyle/>
          <a:p>
            <a:pPr algn="ctr"/>
            <a:r>
              <a:rPr lang="hu-HU" sz="3400" b="1" dirty="0">
                <a:solidFill>
                  <a:schemeClr val="bg1"/>
                </a:solidFill>
                <a:latin typeface="Lora" pitchFamily="2" charset="-18"/>
              </a:rPr>
              <a:t>2. Közösségi beruházások</a:t>
            </a:r>
          </a:p>
        </p:txBody>
      </p:sp>
    </p:spTree>
    <p:extLst>
      <p:ext uri="{BB962C8B-B14F-4D97-AF65-F5344CB8AC3E}">
        <p14:creationId xmlns:p14="http://schemas.microsoft.com/office/powerpoint/2010/main" val="2654591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xmlns="" id="{6C2997EE-0889-44C3-AC0D-18F26AC9AA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Kép 10" descr="A képen vonat, fű, követés, fa látható&#10;&#10;Automatikusan generált leírás">
            <a:extLst>
              <a:ext uri="{FF2B5EF4-FFF2-40B4-BE49-F238E27FC236}">
                <a16:creationId xmlns:a16="http://schemas.microsoft.com/office/drawing/2014/main" xmlns="" id="{5E3BCDAF-4D05-0B6B-A96C-E6EBE0DE4ABE}"/>
              </a:ext>
            </a:extLst>
          </p:cNvPr>
          <p:cNvPicPr>
            <a:picLocks noChangeAspect="1"/>
          </p:cNvPicPr>
          <p:nvPr/>
        </p:nvPicPr>
        <p:blipFill rotWithShape="1">
          <a:blip r:embed="rId3">
            <a:extLst>
              <a:ext uri="{28A0092B-C50C-407E-A947-70E740481C1C}">
                <a14:useLocalDpi xmlns:a14="http://schemas.microsoft.com/office/drawing/2010/main" val="0"/>
              </a:ext>
            </a:extLst>
          </a:blip>
          <a:srcRect t="29601" r="-3" b="8746"/>
          <a:stretch/>
        </p:blipFill>
        <p:spPr>
          <a:xfrm>
            <a:off x="20" y="10"/>
            <a:ext cx="7215381" cy="2969294"/>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6" name="Kép 5" descr="A képen égbolt, kültéri, fű, út látható&#10;&#10;Automatikusan generált leírás">
            <a:extLst>
              <a:ext uri="{FF2B5EF4-FFF2-40B4-BE49-F238E27FC236}">
                <a16:creationId xmlns:a16="http://schemas.microsoft.com/office/drawing/2014/main" xmlns="" id="{39AB1FB3-5E38-BED8-0B8A-70EF68C4E2BA}"/>
              </a:ext>
            </a:extLst>
          </p:cNvPr>
          <p:cNvPicPr>
            <a:picLocks noChangeAspect="1"/>
          </p:cNvPicPr>
          <p:nvPr/>
        </p:nvPicPr>
        <p:blipFill rotWithShape="1">
          <a:blip r:embed="rId4">
            <a:extLst>
              <a:ext uri="{28A0092B-C50C-407E-A947-70E740481C1C}">
                <a14:useLocalDpi xmlns:a14="http://schemas.microsoft.com/office/drawing/2010/main" val="0"/>
              </a:ext>
            </a:extLst>
          </a:blip>
          <a:srcRect t="14150" r="-3" b="-3"/>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9" name="Kép 8" descr="A képen fű, kültéri, természet, füves látható&#10;&#10;Automatikusan generált leírás">
            <a:extLst>
              <a:ext uri="{FF2B5EF4-FFF2-40B4-BE49-F238E27FC236}">
                <a16:creationId xmlns:a16="http://schemas.microsoft.com/office/drawing/2014/main" xmlns="" id="{9BAB43F5-6C0B-F3FB-0097-A7129287788A}"/>
              </a:ext>
            </a:extLst>
          </p:cNvPr>
          <p:cNvPicPr>
            <a:picLocks noChangeAspect="1"/>
          </p:cNvPicPr>
          <p:nvPr/>
        </p:nvPicPr>
        <p:blipFill rotWithShape="1">
          <a:blip r:embed="rId5">
            <a:extLst>
              <a:ext uri="{28A0092B-C50C-407E-A947-70E740481C1C}">
                <a14:useLocalDpi xmlns:a14="http://schemas.microsoft.com/office/drawing/2010/main" val="0"/>
              </a:ext>
            </a:extLst>
          </a:blip>
          <a:srcRect t="30716" b="7995"/>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7" name="Kép 6" descr="A képen égbolt, kültéri, víz, jelenet látható&#10;&#10;Automatikusan generált leírás">
            <a:extLst>
              <a:ext uri="{FF2B5EF4-FFF2-40B4-BE49-F238E27FC236}">
                <a16:creationId xmlns:a16="http://schemas.microsoft.com/office/drawing/2014/main" xmlns="" id="{E28AD451-23DC-04B0-EF12-0717ED2D6388}"/>
              </a:ext>
            </a:extLst>
          </p:cNvPr>
          <p:cNvPicPr>
            <a:picLocks noChangeAspect="1"/>
          </p:cNvPicPr>
          <p:nvPr/>
        </p:nvPicPr>
        <p:blipFill rotWithShape="1">
          <a:blip r:embed="rId6"/>
          <a:srcRect t="3305" r="1" b="5845"/>
          <a:stretch/>
        </p:blipFill>
        <p:spPr>
          <a:xfrm>
            <a:off x="1" y="3106464"/>
            <a:ext cx="6209553" cy="3751536"/>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p:spPr>
      </p:pic>
      <p:sp>
        <p:nvSpPr>
          <p:cNvPr id="2" name="Szövegdoboz 1">
            <a:extLst>
              <a:ext uri="{FF2B5EF4-FFF2-40B4-BE49-F238E27FC236}">
                <a16:creationId xmlns:a16="http://schemas.microsoft.com/office/drawing/2014/main" xmlns="" id="{F83F44FE-65ED-DFD1-A443-1F4D60D2981C}"/>
              </a:ext>
            </a:extLst>
          </p:cNvPr>
          <p:cNvSpPr txBox="1"/>
          <p:nvPr/>
        </p:nvSpPr>
        <p:spPr>
          <a:xfrm>
            <a:off x="0" y="2550"/>
            <a:ext cx="12201833" cy="400110"/>
          </a:xfrm>
          <a:prstGeom prst="rect">
            <a:avLst/>
          </a:prstGeom>
          <a:solidFill>
            <a:schemeClr val="tx1">
              <a:lumMod val="65000"/>
              <a:lumOff val="35000"/>
            </a:schemeClr>
          </a:solidFill>
        </p:spPr>
        <p:txBody>
          <a:bodyPr wrap="square" rtlCol="0">
            <a:spAutoFit/>
          </a:bodyPr>
          <a:lstStyle/>
          <a:p>
            <a:pPr algn="ctr"/>
            <a:r>
              <a:rPr lang="hu-HU" sz="2000" b="1" dirty="0">
                <a:solidFill>
                  <a:schemeClr val="bg1"/>
                </a:solidFill>
                <a:latin typeface="Lora" pitchFamily="2" charset="-18"/>
              </a:rPr>
              <a:t>Szabadbattyán-Aszófő vasútvonal villamosítása a Balaton északi partján</a:t>
            </a:r>
            <a:endParaRPr lang="hu-HU" sz="2000" b="1" i="1" dirty="0">
              <a:solidFill>
                <a:schemeClr val="bg1"/>
              </a:solidFill>
              <a:latin typeface="Lora" pitchFamily="2" charset="-18"/>
            </a:endParaRPr>
          </a:p>
        </p:txBody>
      </p:sp>
      <p:sp>
        <p:nvSpPr>
          <p:cNvPr id="3" name="Szövegdoboz 2">
            <a:extLst>
              <a:ext uri="{FF2B5EF4-FFF2-40B4-BE49-F238E27FC236}">
                <a16:creationId xmlns:a16="http://schemas.microsoft.com/office/drawing/2014/main" xmlns="" id="{BB1335CD-F85E-F121-12F0-78B674E06823}"/>
              </a:ext>
            </a:extLst>
          </p:cNvPr>
          <p:cNvSpPr txBox="1"/>
          <p:nvPr/>
        </p:nvSpPr>
        <p:spPr>
          <a:xfrm>
            <a:off x="-9834" y="6488898"/>
            <a:ext cx="12201833" cy="400110"/>
          </a:xfrm>
          <a:prstGeom prst="rect">
            <a:avLst/>
          </a:prstGeom>
          <a:solidFill>
            <a:schemeClr val="tx1">
              <a:lumMod val="65000"/>
              <a:lumOff val="35000"/>
            </a:schemeClr>
          </a:solidFill>
        </p:spPr>
        <p:txBody>
          <a:bodyPr wrap="square" rtlCol="0">
            <a:spAutoFit/>
          </a:bodyPr>
          <a:lstStyle/>
          <a:p>
            <a:pPr algn="ctr"/>
            <a:r>
              <a:rPr lang="hu-HU" sz="2000" b="1" dirty="0">
                <a:solidFill>
                  <a:schemeClr val="bg1"/>
                </a:solidFill>
                <a:latin typeface="Lora" pitchFamily="2" charset="-18"/>
              </a:rPr>
              <a:t>Társadalmi haszon például: közlekedő egyének által realizált időmegtakarítás</a:t>
            </a:r>
          </a:p>
        </p:txBody>
      </p:sp>
    </p:spTree>
    <p:extLst>
      <p:ext uri="{BB962C8B-B14F-4D97-AF65-F5344CB8AC3E}">
        <p14:creationId xmlns:p14="http://schemas.microsoft.com/office/powerpoint/2010/main" val="25983848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xmlns="" id="{72A4EC06-1934-41CA-947A-1A2AD66340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Kép 3">
            <a:extLst>
              <a:ext uri="{FF2B5EF4-FFF2-40B4-BE49-F238E27FC236}">
                <a16:creationId xmlns:a16="http://schemas.microsoft.com/office/drawing/2014/main" xmlns="" id="{C42025B2-51D2-4FC2-0825-849644D29B99}"/>
              </a:ext>
            </a:extLst>
          </p:cNvPr>
          <p:cNvPicPr>
            <a:picLocks noChangeAspect="1"/>
          </p:cNvPicPr>
          <p:nvPr/>
        </p:nvPicPr>
        <p:blipFill rotWithShape="1">
          <a:blip r:embed="rId2"/>
          <a:srcRect l="-1" t="18199" r="-65" b="11799"/>
          <a:stretch/>
        </p:blipFill>
        <p:spPr>
          <a:xfrm>
            <a:off x="7625148" y="-9528"/>
            <a:ext cx="4567159" cy="2124669"/>
          </a:xfrm>
          <a:prstGeom prst="rect">
            <a:avLst/>
          </a:prstGeom>
        </p:spPr>
      </p:pic>
      <p:pic>
        <p:nvPicPr>
          <p:cNvPr id="6" name="Kép 5">
            <a:extLst>
              <a:ext uri="{FF2B5EF4-FFF2-40B4-BE49-F238E27FC236}">
                <a16:creationId xmlns:a16="http://schemas.microsoft.com/office/drawing/2014/main" xmlns="" id="{07091728-0659-634E-E6DA-5E8EF4D61727}"/>
              </a:ext>
            </a:extLst>
          </p:cNvPr>
          <p:cNvPicPr>
            <a:picLocks noChangeAspect="1"/>
          </p:cNvPicPr>
          <p:nvPr/>
        </p:nvPicPr>
        <p:blipFill rotWithShape="1">
          <a:blip r:embed="rId3"/>
          <a:srcRect l="-60" t="5429" r="1002" b="21111"/>
          <a:stretch/>
        </p:blipFill>
        <p:spPr>
          <a:xfrm>
            <a:off x="7625149" y="4609688"/>
            <a:ext cx="4563804" cy="2250608"/>
          </a:xfrm>
          <a:prstGeom prst="rect">
            <a:avLst/>
          </a:prstGeom>
        </p:spPr>
      </p:pic>
      <p:pic>
        <p:nvPicPr>
          <p:cNvPr id="8" name="Kép 7">
            <a:extLst>
              <a:ext uri="{FF2B5EF4-FFF2-40B4-BE49-F238E27FC236}">
                <a16:creationId xmlns:a16="http://schemas.microsoft.com/office/drawing/2014/main" xmlns="" id="{7A5E79FA-D8A8-0B03-1A58-A11B713602C3}"/>
              </a:ext>
            </a:extLst>
          </p:cNvPr>
          <p:cNvPicPr>
            <a:picLocks noChangeAspect="1"/>
          </p:cNvPicPr>
          <p:nvPr/>
        </p:nvPicPr>
        <p:blipFill rotWithShape="1">
          <a:blip r:embed="rId4"/>
          <a:srcRect l="-785" t="879" r="14560" b="15643"/>
          <a:stretch/>
        </p:blipFill>
        <p:spPr>
          <a:xfrm>
            <a:off x="-69083" y="337461"/>
            <a:ext cx="7558806" cy="4116348"/>
          </a:xfrm>
          <a:prstGeom prst="rect">
            <a:avLst/>
          </a:prstGeom>
        </p:spPr>
      </p:pic>
      <p:pic>
        <p:nvPicPr>
          <p:cNvPr id="2" name="Kép 1">
            <a:extLst>
              <a:ext uri="{FF2B5EF4-FFF2-40B4-BE49-F238E27FC236}">
                <a16:creationId xmlns:a16="http://schemas.microsoft.com/office/drawing/2014/main" xmlns="" id="{826A28C3-4E9D-4402-C25E-8AADDAEE9436}"/>
              </a:ext>
            </a:extLst>
          </p:cNvPr>
          <p:cNvPicPr>
            <a:picLocks noChangeAspect="1"/>
          </p:cNvPicPr>
          <p:nvPr/>
        </p:nvPicPr>
        <p:blipFill rotWithShape="1">
          <a:blip r:embed="rId5"/>
          <a:srcRect l="1385" t="5842" r="-413" b="13212"/>
          <a:stretch/>
        </p:blipFill>
        <p:spPr>
          <a:xfrm>
            <a:off x="12700" y="4607394"/>
            <a:ext cx="3659309" cy="2243326"/>
          </a:xfrm>
          <a:prstGeom prst="rect">
            <a:avLst/>
          </a:prstGeom>
        </p:spPr>
      </p:pic>
      <p:pic>
        <p:nvPicPr>
          <p:cNvPr id="3" name="Kép 2">
            <a:extLst>
              <a:ext uri="{FF2B5EF4-FFF2-40B4-BE49-F238E27FC236}">
                <a16:creationId xmlns:a16="http://schemas.microsoft.com/office/drawing/2014/main" xmlns="" id="{ED6E1AA8-931B-4AA1-9E90-EEFE38495A3E}"/>
              </a:ext>
            </a:extLst>
          </p:cNvPr>
          <p:cNvPicPr>
            <a:picLocks noChangeAspect="1"/>
          </p:cNvPicPr>
          <p:nvPr/>
        </p:nvPicPr>
        <p:blipFill rotWithShape="1">
          <a:blip r:embed="rId6"/>
          <a:srcRect t="13673" r="-5" b="5110"/>
          <a:stretch/>
        </p:blipFill>
        <p:spPr>
          <a:xfrm>
            <a:off x="3794735" y="4607393"/>
            <a:ext cx="3694988" cy="2250608"/>
          </a:xfrm>
          <a:prstGeom prst="rect">
            <a:avLst/>
          </a:prstGeom>
        </p:spPr>
      </p:pic>
      <p:pic>
        <p:nvPicPr>
          <p:cNvPr id="7" name="Kép 6">
            <a:extLst>
              <a:ext uri="{FF2B5EF4-FFF2-40B4-BE49-F238E27FC236}">
                <a16:creationId xmlns:a16="http://schemas.microsoft.com/office/drawing/2014/main" xmlns="" id="{AFB8B733-D599-7346-6895-DF8332ABC8CD}"/>
              </a:ext>
            </a:extLst>
          </p:cNvPr>
          <p:cNvPicPr>
            <a:picLocks noChangeAspect="1"/>
          </p:cNvPicPr>
          <p:nvPr/>
        </p:nvPicPr>
        <p:blipFill rotWithShape="1">
          <a:blip r:embed="rId7"/>
          <a:srcRect t="5268" r="675" b="26375"/>
          <a:stretch/>
        </p:blipFill>
        <p:spPr>
          <a:xfrm>
            <a:off x="7627890" y="2269593"/>
            <a:ext cx="4564110" cy="2183054"/>
          </a:xfrm>
          <a:prstGeom prst="rect">
            <a:avLst/>
          </a:prstGeom>
        </p:spPr>
      </p:pic>
      <p:sp>
        <p:nvSpPr>
          <p:cNvPr id="5" name="Szövegdoboz 4">
            <a:extLst>
              <a:ext uri="{FF2B5EF4-FFF2-40B4-BE49-F238E27FC236}">
                <a16:creationId xmlns:a16="http://schemas.microsoft.com/office/drawing/2014/main" xmlns="" id="{EAF8A459-DD32-30E5-C4C1-8BAD3BA2B896}"/>
              </a:ext>
            </a:extLst>
          </p:cNvPr>
          <p:cNvSpPr txBox="1"/>
          <p:nvPr/>
        </p:nvSpPr>
        <p:spPr>
          <a:xfrm>
            <a:off x="-12881" y="-16092"/>
            <a:ext cx="12201833" cy="400110"/>
          </a:xfrm>
          <a:prstGeom prst="rect">
            <a:avLst/>
          </a:prstGeom>
          <a:solidFill>
            <a:schemeClr val="tx1">
              <a:lumMod val="65000"/>
              <a:lumOff val="35000"/>
            </a:schemeClr>
          </a:solidFill>
        </p:spPr>
        <p:txBody>
          <a:bodyPr wrap="square" rtlCol="0">
            <a:spAutoFit/>
          </a:bodyPr>
          <a:lstStyle/>
          <a:p>
            <a:pPr algn="ctr"/>
            <a:r>
              <a:rPr lang="hu-HU" sz="2000" b="1" dirty="0">
                <a:solidFill>
                  <a:schemeClr val="bg1"/>
                </a:solidFill>
                <a:latin typeface="Lora" pitchFamily="2" charset="-18"/>
              </a:rPr>
              <a:t>Pannonhalma – Győr kerékpárút</a:t>
            </a:r>
          </a:p>
        </p:txBody>
      </p:sp>
      <p:sp>
        <p:nvSpPr>
          <p:cNvPr id="9" name="Szövegdoboz 8">
            <a:extLst>
              <a:ext uri="{FF2B5EF4-FFF2-40B4-BE49-F238E27FC236}">
                <a16:creationId xmlns:a16="http://schemas.microsoft.com/office/drawing/2014/main" xmlns="" id="{24990BC2-EB65-9F08-6617-14B0A6BFA3E5}"/>
              </a:ext>
            </a:extLst>
          </p:cNvPr>
          <p:cNvSpPr txBox="1"/>
          <p:nvPr/>
        </p:nvSpPr>
        <p:spPr>
          <a:xfrm>
            <a:off x="-9833" y="6161458"/>
            <a:ext cx="12201833" cy="707886"/>
          </a:xfrm>
          <a:prstGeom prst="rect">
            <a:avLst/>
          </a:prstGeom>
          <a:solidFill>
            <a:schemeClr val="tx1">
              <a:lumMod val="65000"/>
              <a:lumOff val="35000"/>
            </a:schemeClr>
          </a:solidFill>
        </p:spPr>
        <p:txBody>
          <a:bodyPr wrap="square" rtlCol="0">
            <a:spAutoFit/>
          </a:bodyPr>
          <a:lstStyle/>
          <a:p>
            <a:pPr algn="ctr"/>
            <a:r>
              <a:rPr lang="hu-HU" sz="2000" b="1" dirty="0">
                <a:solidFill>
                  <a:schemeClr val="bg1"/>
                </a:solidFill>
                <a:latin typeface="Lora" pitchFamily="2" charset="-18"/>
              </a:rPr>
              <a:t>Társadalmi haszon például: baleseti költségmegtakarítás</a:t>
            </a:r>
          </a:p>
          <a:p>
            <a:pPr algn="ctr"/>
            <a:endParaRPr lang="hu-HU" sz="2000" b="1" dirty="0">
              <a:solidFill>
                <a:schemeClr val="bg1"/>
              </a:solidFill>
              <a:latin typeface="Lora" pitchFamily="2" charset="-18"/>
            </a:endParaRPr>
          </a:p>
        </p:txBody>
      </p:sp>
    </p:spTree>
    <p:extLst>
      <p:ext uri="{BB962C8B-B14F-4D97-AF65-F5344CB8AC3E}">
        <p14:creationId xmlns:p14="http://schemas.microsoft.com/office/powerpoint/2010/main" val="2278124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Kép 11" descr="A képen természet, kültéri, part látható&#10;&#10;Automatikusan generált leírás">
            <a:extLst>
              <a:ext uri="{FF2B5EF4-FFF2-40B4-BE49-F238E27FC236}">
                <a16:creationId xmlns:a16="http://schemas.microsoft.com/office/drawing/2014/main" xmlns="" id="{EE9C8CAA-2237-FF89-C614-9ECB92161AC5}"/>
              </a:ext>
            </a:extLst>
          </p:cNvPr>
          <p:cNvPicPr>
            <a:picLocks noChangeAspect="1"/>
          </p:cNvPicPr>
          <p:nvPr/>
        </p:nvPicPr>
        <p:blipFill rotWithShape="1">
          <a:blip r:embed="rId2"/>
          <a:srcRect t="3896" r="3386" b="2471"/>
          <a:stretch/>
        </p:blipFill>
        <p:spPr>
          <a:xfrm>
            <a:off x="4493436" y="189611"/>
            <a:ext cx="7698564" cy="3133691"/>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p:spPr>
      </p:pic>
      <p:pic>
        <p:nvPicPr>
          <p:cNvPr id="25" name="Kép 24">
            <a:extLst>
              <a:ext uri="{FF2B5EF4-FFF2-40B4-BE49-F238E27FC236}">
                <a16:creationId xmlns:a16="http://schemas.microsoft.com/office/drawing/2014/main" xmlns="" id="{31E70B8D-BA4C-EFE8-70FF-8F2DEE996FAC}"/>
              </a:ext>
            </a:extLst>
          </p:cNvPr>
          <p:cNvPicPr>
            <a:picLocks noChangeAspect="1"/>
          </p:cNvPicPr>
          <p:nvPr/>
        </p:nvPicPr>
        <p:blipFill rotWithShape="1">
          <a:blip r:embed="rId3"/>
          <a:srcRect t="23992" r="-3" b="12718"/>
          <a:stretch/>
        </p:blipFill>
        <p:spPr>
          <a:xfrm>
            <a:off x="0" y="189611"/>
            <a:ext cx="5859777" cy="3133691"/>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27" name="Kép 26">
            <a:extLst>
              <a:ext uri="{FF2B5EF4-FFF2-40B4-BE49-F238E27FC236}">
                <a16:creationId xmlns:a16="http://schemas.microsoft.com/office/drawing/2014/main" xmlns="" id="{2F0BE2F9-8B6A-BF75-2348-045F06E4A9E1}"/>
              </a:ext>
            </a:extLst>
          </p:cNvPr>
          <p:cNvPicPr>
            <a:picLocks noChangeAspect="1"/>
          </p:cNvPicPr>
          <p:nvPr/>
        </p:nvPicPr>
        <p:blipFill rotWithShape="1">
          <a:blip r:embed="rId4"/>
          <a:srcRect l="7432" r="1363" b="6365"/>
          <a:stretch/>
        </p:blipFill>
        <p:spPr>
          <a:xfrm>
            <a:off x="6350089" y="3511295"/>
            <a:ext cx="5841911" cy="3133691"/>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24" name="Kép 23">
            <a:extLst>
              <a:ext uri="{FF2B5EF4-FFF2-40B4-BE49-F238E27FC236}">
                <a16:creationId xmlns:a16="http://schemas.microsoft.com/office/drawing/2014/main" xmlns="" id="{C79E9B06-4EBB-EB4E-994B-A607D8B6F0C8}"/>
              </a:ext>
            </a:extLst>
          </p:cNvPr>
          <p:cNvPicPr>
            <a:picLocks noChangeAspect="1"/>
          </p:cNvPicPr>
          <p:nvPr/>
        </p:nvPicPr>
        <p:blipFill rotWithShape="1">
          <a:blip r:embed="rId5"/>
          <a:srcRect t="6513" r="-2" b="5294"/>
          <a:stretch/>
        </p:blipFill>
        <p:spPr>
          <a:xfrm>
            <a:off x="-9833" y="3511295"/>
            <a:ext cx="7698544" cy="3157094"/>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sp>
        <p:nvSpPr>
          <p:cNvPr id="3" name="Szövegdoboz 2">
            <a:extLst>
              <a:ext uri="{FF2B5EF4-FFF2-40B4-BE49-F238E27FC236}">
                <a16:creationId xmlns:a16="http://schemas.microsoft.com/office/drawing/2014/main" xmlns="" id="{A1E18B07-C5D5-EF1D-516E-EC5509C3D3B9}"/>
              </a:ext>
            </a:extLst>
          </p:cNvPr>
          <p:cNvSpPr txBox="1"/>
          <p:nvPr/>
        </p:nvSpPr>
        <p:spPr>
          <a:xfrm>
            <a:off x="-9833" y="0"/>
            <a:ext cx="12201833" cy="400110"/>
          </a:xfrm>
          <a:prstGeom prst="rect">
            <a:avLst/>
          </a:prstGeom>
          <a:solidFill>
            <a:schemeClr val="tx1">
              <a:lumMod val="65000"/>
              <a:lumOff val="35000"/>
            </a:schemeClr>
          </a:solidFill>
        </p:spPr>
        <p:txBody>
          <a:bodyPr wrap="square" rtlCol="0">
            <a:spAutoFit/>
          </a:bodyPr>
          <a:lstStyle/>
          <a:p>
            <a:pPr algn="ctr"/>
            <a:r>
              <a:rPr lang="hu-HU" sz="2000" b="1" dirty="0">
                <a:solidFill>
                  <a:schemeClr val="bg1"/>
                </a:solidFill>
                <a:latin typeface="Lora" pitchFamily="2" charset="-18"/>
              </a:rPr>
              <a:t>Aquincumi híd és kapcsolódó közlekedési hálózat tervezése</a:t>
            </a:r>
          </a:p>
        </p:txBody>
      </p:sp>
      <p:sp>
        <p:nvSpPr>
          <p:cNvPr id="2" name="Szövegdoboz 1">
            <a:extLst>
              <a:ext uri="{FF2B5EF4-FFF2-40B4-BE49-F238E27FC236}">
                <a16:creationId xmlns:a16="http://schemas.microsoft.com/office/drawing/2014/main" xmlns="" id="{D3B67DA2-CB31-303F-E68C-9BD974226F12}"/>
              </a:ext>
            </a:extLst>
          </p:cNvPr>
          <p:cNvSpPr txBox="1"/>
          <p:nvPr/>
        </p:nvSpPr>
        <p:spPr>
          <a:xfrm>
            <a:off x="-9833" y="6160274"/>
            <a:ext cx="12201833" cy="707886"/>
          </a:xfrm>
          <a:prstGeom prst="rect">
            <a:avLst/>
          </a:prstGeom>
          <a:solidFill>
            <a:schemeClr val="tx1">
              <a:lumMod val="65000"/>
              <a:lumOff val="35000"/>
            </a:schemeClr>
          </a:solidFill>
        </p:spPr>
        <p:txBody>
          <a:bodyPr wrap="square" rtlCol="0">
            <a:spAutoFit/>
          </a:bodyPr>
          <a:lstStyle/>
          <a:p>
            <a:pPr algn="ctr"/>
            <a:r>
              <a:rPr lang="hu-HU" sz="2000" b="1" dirty="0">
                <a:solidFill>
                  <a:schemeClr val="bg1"/>
                </a:solidFill>
                <a:latin typeface="Lora" pitchFamily="2" charset="-18"/>
              </a:rPr>
              <a:t>Társadalmi haszon például: rendszerszinten csökkenő futásteljesítmény következtében mérséklődő környezetterhelés (zaj- és levegőszennyezés, éghajlatváltozásra gyakorolt hatás)</a:t>
            </a:r>
          </a:p>
        </p:txBody>
      </p:sp>
    </p:spTree>
    <p:extLst>
      <p:ext uri="{BB962C8B-B14F-4D97-AF65-F5344CB8AC3E}">
        <p14:creationId xmlns:p14="http://schemas.microsoft.com/office/powerpoint/2010/main" val="1926269350"/>
      </p:ext>
    </p:extLst>
  </p:cSld>
  <p:clrMapOvr>
    <a:masterClrMapping/>
  </p:clrMapOvr>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3337</TotalTime>
  <Words>2568</Words>
  <Application>Microsoft Office PowerPoint</Application>
  <PresentationFormat>Egyéni</PresentationFormat>
  <Paragraphs>333</Paragraphs>
  <Slides>25</Slides>
  <Notes>21</Notes>
  <HiddenSlides>0</HiddenSlides>
  <MMClips>0</MMClips>
  <ScaleCrop>false</ScaleCrop>
  <HeadingPairs>
    <vt:vector size="4" baseType="variant">
      <vt:variant>
        <vt:lpstr>Téma</vt:lpstr>
      </vt:variant>
      <vt:variant>
        <vt:i4>1</vt:i4>
      </vt:variant>
      <vt:variant>
        <vt:lpstr>Diacímek</vt:lpstr>
      </vt:variant>
      <vt:variant>
        <vt:i4>25</vt:i4>
      </vt:variant>
    </vt:vector>
  </HeadingPairs>
  <TitlesOfParts>
    <vt:vector size="26" baseType="lpstr">
      <vt:lpstr>Office-téma</vt:lpstr>
      <vt:lpstr>Közösségi beruházások társadalmi szempontú értékelése</vt:lpstr>
      <vt:lpstr>Tartalom</vt:lpstr>
      <vt:lpstr>1. Piaci alapú beruházások</vt:lpstr>
      <vt:lpstr>PowerPoint bemutató</vt:lpstr>
      <vt:lpstr>PowerPoint bemutató</vt:lpstr>
      <vt:lpstr>2. Közösségi beruházások</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Köszönöm szépen  a figyelmet!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creator>JM</dc:creator>
  <cp:lastModifiedBy>Windows-felhasználó</cp:lastModifiedBy>
  <cp:revision>187</cp:revision>
  <cp:lastPrinted>2022-09-28T09:10:02Z</cp:lastPrinted>
  <dcterms:created xsi:type="dcterms:W3CDTF">2022-08-18T13:06:00Z</dcterms:created>
  <dcterms:modified xsi:type="dcterms:W3CDTF">2022-10-03T13:39:29Z</dcterms:modified>
</cp:coreProperties>
</file>